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67" r:id="rId6"/>
    <p:sldId id="268" r:id="rId7"/>
    <p:sldId id="264" r:id="rId8"/>
    <p:sldId id="269" r:id="rId9"/>
    <p:sldId id="259" r:id="rId10"/>
    <p:sldId id="260" r:id="rId11"/>
    <p:sldId id="270" r:id="rId12"/>
    <p:sldId id="277" r:id="rId13"/>
    <p:sldId id="281" r:id="rId14"/>
    <p:sldId id="279" r:id="rId15"/>
    <p:sldId id="282" r:id="rId16"/>
    <p:sldId id="271" r:id="rId17"/>
    <p:sldId id="261" r:id="rId18"/>
    <p:sldId id="262" r:id="rId19"/>
    <p:sldId id="275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EBF1DE"/>
    <a:srgbClr val="000000"/>
    <a:srgbClr val="F2DCDB"/>
    <a:srgbClr val="C6D9F1"/>
    <a:srgbClr val="DBEEF4"/>
    <a:srgbClr val="7F7F7F"/>
    <a:srgbClr val="96969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093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51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60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32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68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372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20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69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74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20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77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2668E-D254-4D80-A613-83160F3B4B80}" type="datetimeFigureOut">
              <a:rPr lang="ko-KR" altLang="en-US" smtClean="0"/>
              <a:t>2019-08-01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F32FD-9086-4755-AFBF-46B41285F0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60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18577" y="919345"/>
            <a:ext cx="9144000" cy="4968552"/>
            <a:chOff x="0" y="980728"/>
            <a:chExt cx="9144000" cy="4968552"/>
          </a:xfrm>
          <a:solidFill>
            <a:srgbClr val="7F7F7F">
              <a:alpha val="89804"/>
            </a:srgbClr>
          </a:solidFill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0728"/>
              <a:ext cx="9144000" cy="4968552"/>
            </a:xfrm>
            <a:prstGeom prst="rect">
              <a:avLst/>
            </a:prstGeom>
            <a:grpFill/>
          </p:spPr>
        </p:pic>
        <p:sp>
          <p:nvSpPr>
            <p:cNvPr id="6" name="직사각형 5"/>
            <p:cNvSpPr/>
            <p:nvPr/>
          </p:nvSpPr>
          <p:spPr>
            <a:xfrm>
              <a:off x="4572000" y="980728"/>
              <a:ext cx="4572000" cy="4968552"/>
            </a:xfrm>
            <a:prstGeom prst="rect">
              <a:avLst/>
            </a:prstGeom>
            <a:solidFill>
              <a:schemeClr val="tx1">
                <a:alpha val="54118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990377" y="2204864"/>
            <a:ext cx="7772400" cy="1470025"/>
          </a:xfrm>
        </p:spPr>
        <p:txBody>
          <a:bodyPr/>
          <a:lstStyle/>
          <a:p>
            <a:r>
              <a:rPr lang="en-US" altLang="ko-KR" b="1" i="1" dirty="0">
                <a:solidFill>
                  <a:schemeClr val="bg1"/>
                </a:solidFill>
              </a:rPr>
              <a:t>IMS </a:t>
            </a:r>
            <a:r>
              <a:rPr lang="ko-KR" altLang="en-US" b="1" i="1" dirty="0">
                <a:solidFill>
                  <a:schemeClr val="bg1"/>
                </a:solidFill>
              </a:rPr>
              <a:t>가족연수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0" y="6093295"/>
            <a:ext cx="9144000" cy="576065"/>
            <a:chOff x="0" y="1340000"/>
            <a:chExt cx="9144000" cy="576065"/>
          </a:xfrm>
        </p:grpSpPr>
        <p:cxnSp>
          <p:nvCxnSpPr>
            <p:cNvPr id="10" name="직선 연결선 9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09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00479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가족연수 커리큘럼</a:t>
            </a:r>
            <a:endParaRPr lang="en-US" altLang="ko-KR" sz="3600" dirty="0"/>
          </a:p>
          <a:p>
            <a:endParaRPr lang="en-US" altLang="ko-KR" dirty="0"/>
          </a:p>
          <a:p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650539"/>
              </p:ext>
            </p:extLst>
          </p:nvPr>
        </p:nvGraphicFramePr>
        <p:xfrm>
          <a:off x="206256" y="1657409"/>
          <a:ext cx="8731488" cy="47239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90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8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8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atinLnBrk="1"/>
                      <a:endParaRPr lang="ko-KR" altLang="en-US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</a:rPr>
                        <a:t>자녀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dirty="0">
                          <a:solidFill>
                            <a:schemeClr val="bg1"/>
                          </a:solidFill>
                        </a:rPr>
                        <a:t>부모님</a:t>
                      </a:r>
                      <a:endParaRPr lang="ko-KR" alt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3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dirty="0"/>
                        <a:t>개강일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dirty="0"/>
                        <a:t>매주 월요일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637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dirty="0"/>
                        <a:t>수업시간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en-US" altLang="ko-KR" b="1" dirty="0"/>
                        <a:t>1</a:t>
                      </a:r>
                      <a:r>
                        <a:rPr lang="ko-KR" altLang="en-US" b="1" dirty="0"/>
                        <a:t>일 </a:t>
                      </a:r>
                      <a:r>
                        <a:rPr lang="en-US" altLang="ko-KR" b="1" dirty="0"/>
                        <a:t>8 </a:t>
                      </a:r>
                      <a:r>
                        <a:rPr lang="ko-KR" altLang="en-US" b="1" dirty="0"/>
                        <a:t>교시 </a:t>
                      </a:r>
                      <a:r>
                        <a:rPr lang="en-US" altLang="ko-KR" b="1" dirty="0"/>
                        <a:t>(1</a:t>
                      </a:r>
                      <a:r>
                        <a:rPr lang="ko-KR" altLang="en-US" b="1" dirty="0"/>
                        <a:t>교시 </a:t>
                      </a:r>
                      <a:r>
                        <a:rPr lang="en-US" altLang="ko-KR" b="1" dirty="0"/>
                        <a:t>45</a:t>
                      </a:r>
                      <a:r>
                        <a:rPr lang="ko-KR" altLang="en-US" b="1" dirty="0"/>
                        <a:t>분 수업</a:t>
                      </a:r>
                      <a:r>
                        <a:rPr lang="en-US" altLang="ko-KR" b="1" dirty="0"/>
                        <a:t>)</a:t>
                      </a:r>
                    </a:p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일대일</a:t>
                      </a:r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수업</a:t>
                      </a:r>
                      <a:r>
                        <a:rPr lang="en-US" altLang="ko-KR" dirty="0"/>
                        <a:t> 4</a:t>
                      </a:r>
                      <a:r>
                        <a:rPr lang="ko-KR" altLang="en-US" dirty="0"/>
                        <a:t>교시</a:t>
                      </a:r>
                      <a:r>
                        <a:rPr lang="ko-KR" altLang="en-US" baseline="0" dirty="0"/>
                        <a:t> </a:t>
                      </a:r>
                      <a:endParaRPr lang="en-US" altLang="ko-KR" baseline="0" dirty="0"/>
                    </a:p>
                    <a:p>
                      <a:pPr latinLnBrk="1"/>
                      <a:endParaRPr lang="en-US" altLang="ko-KR" baseline="0" dirty="0"/>
                    </a:p>
                    <a:p>
                      <a:pPr latinLnBrk="1"/>
                      <a:r>
                        <a:rPr lang="ko-KR" altLang="en-US" baseline="0" dirty="0"/>
                        <a:t>그룹수업 </a:t>
                      </a:r>
                      <a:r>
                        <a:rPr lang="en-US" altLang="ko-KR" baseline="0" dirty="0"/>
                        <a:t>4</a:t>
                      </a:r>
                      <a:r>
                        <a:rPr lang="ko-KR" altLang="en-US" baseline="0" dirty="0"/>
                        <a:t>교시 </a:t>
                      </a:r>
                      <a:endParaRPr lang="en-US" altLang="ko-KR" baseline="0" dirty="0"/>
                    </a:p>
                    <a:p>
                      <a:pPr latinLnBrk="1"/>
                      <a:r>
                        <a:rPr lang="en-US" altLang="ko-KR" sz="1600" baseline="0" dirty="0"/>
                        <a:t>(</a:t>
                      </a:r>
                      <a:r>
                        <a:rPr lang="ko-KR" altLang="en-US" sz="1600" baseline="0" dirty="0"/>
                        <a:t>원어민 수업 </a:t>
                      </a:r>
                      <a:r>
                        <a:rPr lang="en-US" altLang="ko-KR" sz="1600" baseline="0" dirty="0"/>
                        <a:t>1</a:t>
                      </a:r>
                      <a:r>
                        <a:rPr lang="ko-KR" altLang="en-US" sz="1600" baseline="0" dirty="0"/>
                        <a:t>교시</a:t>
                      </a:r>
                      <a:r>
                        <a:rPr lang="en-US" altLang="ko-KR" sz="1600" baseline="0" dirty="0"/>
                        <a:t>, </a:t>
                      </a:r>
                      <a:r>
                        <a:rPr lang="ko-KR" altLang="en-US" sz="1600" baseline="0" dirty="0"/>
                        <a:t>스피치 수업 </a:t>
                      </a:r>
                      <a:r>
                        <a:rPr lang="en-US" altLang="ko-KR" sz="1600" baseline="0" dirty="0"/>
                        <a:t>1</a:t>
                      </a:r>
                      <a:r>
                        <a:rPr lang="ko-KR" altLang="en-US" sz="1600" baseline="0" dirty="0"/>
                        <a:t>교시</a:t>
                      </a:r>
                      <a:r>
                        <a:rPr lang="en-US" altLang="ko-KR" sz="1600" baseline="0" dirty="0"/>
                        <a:t>)</a:t>
                      </a:r>
                    </a:p>
                    <a:p>
                      <a:pPr latinLnBrk="1"/>
                      <a:endParaRPr lang="en-US" altLang="ko-KR" baseline="0" dirty="0"/>
                    </a:p>
                    <a:p>
                      <a:pPr latinLnBrk="1"/>
                      <a:endParaRPr lang="en-US" altLang="ko-KR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1" dirty="0"/>
                        <a:t>1</a:t>
                      </a:r>
                      <a:r>
                        <a:rPr lang="ko-KR" altLang="en-US" b="1" dirty="0"/>
                        <a:t>일 </a:t>
                      </a:r>
                      <a:r>
                        <a:rPr lang="en-US" altLang="ko-KR" b="1" dirty="0"/>
                        <a:t>4</a:t>
                      </a:r>
                      <a:r>
                        <a:rPr lang="ko-KR" altLang="en-US" b="1" dirty="0"/>
                        <a:t>교시 </a:t>
                      </a:r>
                      <a:r>
                        <a:rPr lang="en-US" altLang="ko-KR" b="1" dirty="0"/>
                        <a:t>(1</a:t>
                      </a:r>
                      <a:r>
                        <a:rPr lang="ko-KR" altLang="en-US" b="1" dirty="0"/>
                        <a:t>교시 </a:t>
                      </a:r>
                      <a:r>
                        <a:rPr lang="en-US" altLang="ko-KR" b="1" dirty="0"/>
                        <a:t>45</a:t>
                      </a:r>
                      <a:r>
                        <a:rPr lang="ko-KR" altLang="en-US" b="1" dirty="0"/>
                        <a:t>분 수업</a:t>
                      </a:r>
                      <a:r>
                        <a:rPr lang="en-US" altLang="ko-KR" b="1" dirty="0"/>
                        <a:t>)</a:t>
                      </a:r>
                    </a:p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일대일</a:t>
                      </a:r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수업 </a:t>
                      </a:r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교시</a:t>
                      </a:r>
                      <a:endParaRPr lang="en-US" altLang="ko-KR" dirty="0"/>
                    </a:p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그룹수업 </a:t>
                      </a:r>
                      <a:r>
                        <a:rPr lang="en-US" altLang="ko-KR" dirty="0"/>
                        <a:t>1</a:t>
                      </a:r>
                      <a:r>
                        <a:rPr lang="ko-KR" altLang="en-US" dirty="0"/>
                        <a:t>교시</a:t>
                      </a:r>
                      <a:endParaRPr lang="en-US" altLang="ko-KR" dirty="0"/>
                    </a:p>
                    <a:p>
                      <a:pPr latinLnBrk="1"/>
                      <a:endParaRPr lang="en-US" altLang="ko-KR" dirty="0">
                        <a:latin typeface="+mn-lt"/>
                      </a:endParaRPr>
                    </a:p>
                    <a:p>
                      <a:pPr latinLnBrk="1"/>
                      <a:endParaRPr lang="ko-KR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72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dirty="0"/>
                        <a:t>구성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dirty="0"/>
                        <a:t>말하기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/>
                        <a:t>읽기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/>
                        <a:t>듣기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/>
                        <a:t>쓰기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/>
                        <a:t>문법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/>
                        <a:t>발음</a:t>
                      </a:r>
                      <a:r>
                        <a:rPr lang="en-US" altLang="ko-KR" dirty="0"/>
                        <a:t>,</a:t>
                      </a:r>
                      <a:r>
                        <a:rPr lang="ko-KR" altLang="en-US" dirty="0"/>
                        <a:t>어휘 등 영어학습의 전 영역</a:t>
                      </a:r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발전을 위한 프로그램 편성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dirty="0"/>
                        <a:t>기초 생활영어 </a:t>
                      </a:r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회화 중심 프로그램 구성</a:t>
                      </a:r>
                      <a:endParaRPr lang="en-US" altLang="ko-KR" dirty="0"/>
                    </a:p>
                    <a:p>
                      <a:pPr latinLnBrk="1"/>
                      <a:r>
                        <a:rPr lang="en-US" altLang="ko-KR" dirty="0">
                          <a:latin typeface="+mn-lt"/>
                        </a:rPr>
                        <a:t>(</a:t>
                      </a:r>
                      <a:r>
                        <a:rPr lang="ko-KR" altLang="en-US" dirty="0">
                          <a:latin typeface="+mn-lt"/>
                        </a:rPr>
                        <a:t>본인의 레벨에 따라 상이</a:t>
                      </a:r>
                      <a:r>
                        <a:rPr lang="en-US" altLang="ko-KR" dirty="0">
                          <a:latin typeface="+mn-lt"/>
                        </a:rPr>
                        <a:t>)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grpSp>
        <p:nvGrpSpPr>
          <p:cNvPr id="12" name="그룹 11"/>
          <p:cNvGrpSpPr/>
          <p:nvPr/>
        </p:nvGrpSpPr>
        <p:grpSpPr>
          <a:xfrm>
            <a:off x="0" y="879103"/>
            <a:ext cx="9144000" cy="576065"/>
            <a:chOff x="0" y="1340000"/>
            <a:chExt cx="9144000" cy="576065"/>
          </a:xfrm>
        </p:grpSpPr>
        <p:cxnSp>
          <p:nvCxnSpPr>
            <p:cNvPr id="13" name="직선 연결선 12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04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476672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가족연수 시간표</a:t>
            </a:r>
            <a:endParaRPr lang="en-US" altLang="ko-KR" sz="36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15345"/>
              </p:ext>
            </p:extLst>
          </p:nvPr>
        </p:nvGraphicFramePr>
        <p:xfrm>
          <a:off x="714925" y="1537672"/>
          <a:ext cx="7745506" cy="5059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0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626">
                  <a:extLst>
                    <a:ext uri="{9D8B030D-6E8A-4147-A177-3AD203B41FA5}">
                      <a16:colId xmlns:a16="http://schemas.microsoft.com/office/drawing/2014/main" val="1211528229"/>
                    </a:ext>
                  </a:extLst>
                </a:gridCol>
                <a:gridCol w="1980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6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6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</a:rPr>
                        <a:t>Time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</a:rPr>
                        <a:t>주니어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</a:rPr>
                        <a:t>부모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06:30~07:50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latinLnBrk="1"/>
                      <a:r>
                        <a:rPr lang="ko-KR" altLang="en-US" sz="1400" dirty="0"/>
                        <a:t>                                                  </a:t>
                      </a:r>
                      <a:r>
                        <a:rPr lang="ko-KR" altLang="en-US" sz="1400" baseline="0" dirty="0"/>
                        <a:t>   </a:t>
                      </a:r>
                      <a:r>
                        <a:rPr lang="ko-KR" altLang="en-US" sz="1400" dirty="0"/>
                        <a:t>기상</a:t>
                      </a:r>
                      <a:r>
                        <a:rPr lang="en-US" altLang="ko-KR" sz="1400" dirty="0"/>
                        <a:t>/</a:t>
                      </a:r>
                      <a:r>
                        <a:rPr lang="ko-KR" altLang="en-US" sz="1400" dirty="0"/>
                        <a:t>아침식사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08:30~09:15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/>
                        <a:t>Speaking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1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Speaking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09:25~10:10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Vocabulary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2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Reading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10:20~11:05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3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/>
                        <a:t>Grammar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3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Vocabulary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11:15~12:00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4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(1:1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Reading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4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</a:t>
                      </a:r>
                      <a:r>
                        <a:rPr lang="ko-KR" altLang="en-US" sz="1400" dirty="0"/>
                        <a:t>그룹수업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Conversation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12:00~13:00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/>
                        <a:t>점심식사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13:00~13:45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(Group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/>
                        <a:t>Listening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rowSpan="4"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en-US" altLang="ko-KR" sz="1400" dirty="0"/>
                    </a:p>
                    <a:p>
                      <a:pPr algn="ctr" latinLnBrk="1"/>
                      <a:endParaRPr lang="en-US" altLang="ko-KR" sz="1400" dirty="0"/>
                    </a:p>
                    <a:p>
                      <a:pPr algn="ctr" latinLnBrk="1"/>
                      <a:endParaRPr lang="en-US" altLang="ko-KR" sz="1400" dirty="0"/>
                    </a:p>
                    <a:p>
                      <a:pPr algn="ctr" latinLnBrk="1"/>
                      <a:r>
                        <a:rPr lang="ko-KR" altLang="en-US" sz="1400" dirty="0"/>
                        <a:t>자유시간</a:t>
                      </a:r>
                      <a:endParaRPr lang="en-US" altLang="ko-KR" sz="1400" dirty="0"/>
                    </a:p>
                    <a:p>
                      <a:pPr algn="ctr" latinLnBrk="1"/>
                      <a:endParaRPr lang="en-US" altLang="ko-KR" sz="1400" dirty="0"/>
                    </a:p>
                    <a:p>
                      <a:pPr algn="ctr" latinLnBrk="1"/>
                      <a:endParaRPr lang="en-US" altLang="ko-KR" sz="1400" dirty="0"/>
                    </a:p>
                    <a:p>
                      <a:pPr algn="ctr" latinLnBrk="1"/>
                      <a:endParaRPr lang="en-US" altLang="ko-KR" sz="1400" dirty="0"/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rowSpan="4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13:55~14:40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6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(Group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/>
                        <a:t>Writing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14:50~15:35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7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(Group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  <a:p>
                      <a:pPr algn="ctr" latinLnBrk="1"/>
                      <a:r>
                        <a:rPr lang="en-US" altLang="ko-KR" sz="1400" dirty="0">
                          <a:latin typeface="+mn-lt"/>
                        </a:rPr>
                        <a:t>(Native)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/>
                        <a:t>Debating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/>
                        <a:t>15:45~16:30</a:t>
                      </a:r>
                      <a:endParaRPr lang="ko-KR" altLang="en-US" sz="1400" dirty="0">
                        <a:latin typeface="+mn-lt"/>
                      </a:endParaRPr>
                    </a:p>
                    <a:p>
                      <a:pPr algn="ctr" latinLnBrk="1"/>
                      <a:endParaRPr lang="ko-KR" altLang="en-US" sz="1400" dirty="0"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8</a:t>
                      </a:r>
                      <a:r>
                        <a:rPr lang="ko-KR" altLang="en-US" sz="1400" dirty="0"/>
                        <a:t>교시</a:t>
                      </a:r>
                      <a:r>
                        <a:rPr lang="en-US" altLang="ko-KR" sz="1400" dirty="0"/>
                        <a:t>(Group</a:t>
                      </a:r>
                      <a:r>
                        <a:rPr lang="ko-KR" altLang="en-US" sz="1400" dirty="0"/>
                        <a:t>수업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</a:rPr>
                        <a:t>Speech</a:t>
                      </a:r>
                      <a:endParaRPr lang="ko-KR" altLang="en-US" sz="1400" dirty="0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7" name="그룹 16"/>
          <p:cNvGrpSpPr/>
          <p:nvPr/>
        </p:nvGrpSpPr>
        <p:grpSpPr>
          <a:xfrm>
            <a:off x="3475" y="828946"/>
            <a:ext cx="9144000" cy="576065"/>
            <a:chOff x="0" y="1340000"/>
            <a:chExt cx="9144000" cy="576065"/>
          </a:xfrm>
        </p:grpSpPr>
        <p:cxnSp>
          <p:nvCxnSpPr>
            <p:cNvPr id="18" name="직선 연결선 17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08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3475" y="828946"/>
            <a:ext cx="9144000" cy="576065"/>
            <a:chOff x="0" y="1340000"/>
            <a:chExt cx="9144000" cy="576065"/>
          </a:xfrm>
        </p:grpSpPr>
        <p:cxnSp>
          <p:nvCxnSpPr>
            <p:cNvPr id="4" name="직선 연결선 3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87624" y="404664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Ayala </a:t>
            </a:r>
            <a:r>
              <a:rPr lang="ko-KR" altLang="en-US" sz="3600" dirty="0"/>
              <a:t>센터 가족연수 장점</a:t>
            </a:r>
            <a:endParaRPr lang="en-US" altLang="ko-KR" sz="36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3013" y="1124744"/>
            <a:ext cx="83529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b="1" dirty="0"/>
              <a:t>단기 수업 등록 가능</a:t>
            </a:r>
            <a:r>
              <a:rPr lang="en-US" altLang="ko-KR" b="1" dirty="0"/>
              <a:t>(1</a:t>
            </a:r>
            <a:r>
              <a:rPr lang="ko-KR" altLang="en-US" b="1" dirty="0"/>
              <a:t>주일 단위</a:t>
            </a:r>
            <a:r>
              <a:rPr lang="en-US" altLang="ko-KR" b="1" dirty="0"/>
              <a:t>)</a:t>
            </a:r>
          </a:p>
          <a:p>
            <a:pPr marL="285750" indent="-285750">
              <a:buFontTx/>
              <a:buChar char="-"/>
            </a:pPr>
            <a:endParaRPr lang="en-US" altLang="ko-KR" sz="1600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시간</a:t>
            </a:r>
            <a:r>
              <a:rPr lang="en-US" altLang="ko-KR" sz="1600" dirty="0"/>
              <a:t>/</a:t>
            </a:r>
            <a:r>
              <a:rPr lang="ko-KR" altLang="en-US" sz="1600" dirty="0"/>
              <a:t>금액 면으로 효율적</a:t>
            </a:r>
            <a:endParaRPr lang="en-US" altLang="ko-KR" sz="1600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효율적인 스케쥴 가능</a:t>
            </a:r>
            <a:endParaRPr lang="en-US" altLang="ko-KR" sz="1600" dirty="0"/>
          </a:p>
          <a:p>
            <a:endParaRPr lang="en-US" altLang="ko-KR" dirty="0"/>
          </a:p>
          <a:p>
            <a:r>
              <a:rPr lang="en-US" altLang="ko-KR" b="1" dirty="0"/>
              <a:t>2. Walk-in </a:t>
            </a:r>
            <a:r>
              <a:rPr lang="ko-KR" altLang="en-US" b="1" dirty="0"/>
              <a:t>수업이 가능함 </a:t>
            </a:r>
            <a:r>
              <a:rPr lang="en-US" altLang="ko-KR" b="1" dirty="0"/>
              <a:t>(</a:t>
            </a:r>
            <a:r>
              <a:rPr lang="ko-KR" altLang="en-US" b="1" dirty="0"/>
              <a:t>자녀 연령 만</a:t>
            </a:r>
            <a:r>
              <a:rPr lang="en-US" altLang="ko-KR" b="1" dirty="0"/>
              <a:t>10</a:t>
            </a:r>
            <a:r>
              <a:rPr lang="ko-KR" altLang="en-US" b="1" dirty="0"/>
              <a:t>세</a:t>
            </a:r>
            <a:r>
              <a:rPr lang="en-US" altLang="ko-KR" b="1" dirty="0"/>
              <a:t>/</a:t>
            </a:r>
            <a:r>
              <a:rPr lang="ko-KR" altLang="en-US" b="1" dirty="0"/>
              <a:t>초</a:t>
            </a:r>
            <a:r>
              <a:rPr lang="en-US" altLang="ko-KR" b="1" dirty="0"/>
              <a:t>4</a:t>
            </a:r>
            <a:r>
              <a:rPr lang="ko-KR" altLang="en-US" b="1" dirty="0"/>
              <a:t> 이상</a:t>
            </a:r>
            <a:r>
              <a:rPr lang="en-US" altLang="ko-KR" b="1" dirty="0"/>
              <a:t>)</a:t>
            </a:r>
          </a:p>
          <a:p>
            <a:endParaRPr lang="en-US" altLang="ko-KR" b="1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부모님의 경우 수업 등록을 하지 않아도 됨</a:t>
            </a:r>
            <a:r>
              <a:rPr lang="en-US" altLang="ko-KR" sz="1600" dirty="0"/>
              <a:t>(</a:t>
            </a:r>
            <a:r>
              <a:rPr lang="ko-KR" altLang="en-US" sz="1600" dirty="0"/>
              <a:t>자유롭게 세부 관광 가능</a:t>
            </a:r>
            <a:r>
              <a:rPr lang="en-US" altLang="ko-KR" sz="1600" dirty="0"/>
              <a:t>)</a:t>
            </a:r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r>
              <a:rPr lang="en-US" altLang="ko-KR" b="1" dirty="0"/>
              <a:t>3. </a:t>
            </a:r>
            <a:r>
              <a:rPr lang="ko-KR" altLang="en-US" b="1" dirty="0" err="1"/>
              <a:t>아얄라</a:t>
            </a:r>
            <a:r>
              <a:rPr lang="ko-KR" altLang="en-US" b="1" dirty="0"/>
              <a:t> 센터 근처 호텔 이용 가능</a:t>
            </a:r>
            <a:endParaRPr lang="en-US" altLang="ko-KR" b="1" dirty="0"/>
          </a:p>
          <a:p>
            <a:endParaRPr lang="en-US" altLang="ko-KR" b="1" dirty="0"/>
          </a:p>
          <a:p>
            <a:r>
              <a:rPr lang="en-US" altLang="ko-KR" sz="1600" dirty="0"/>
              <a:t>-</a:t>
            </a:r>
            <a:r>
              <a:rPr lang="ko-KR" altLang="en-US" sz="1600" dirty="0"/>
              <a:t>도보로 이동이 가능 하여 통학 시 용이 </a:t>
            </a:r>
            <a:r>
              <a:rPr lang="en-US" altLang="ko-KR" sz="1600" dirty="0"/>
              <a:t>(</a:t>
            </a:r>
            <a:r>
              <a:rPr lang="ko-KR" altLang="en-US" sz="1600" dirty="0"/>
              <a:t>평균 </a:t>
            </a:r>
            <a:r>
              <a:rPr lang="en-US" altLang="ko-KR" sz="1600" dirty="0"/>
              <a:t>5-6</a:t>
            </a:r>
            <a:r>
              <a:rPr lang="ko-KR" altLang="en-US" sz="1600" dirty="0"/>
              <a:t>분</a:t>
            </a:r>
            <a:r>
              <a:rPr lang="en-US" altLang="ko-KR" sz="1600" dirty="0"/>
              <a:t>)</a:t>
            </a:r>
          </a:p>
          <a:p>
            <a:r>
              <a:rPr lang="en-US" altLang="ko-KR" sz="1600" dirty="0"/>
              <a:t>-</a:t>
            </a:r>
            <a:r>
              <a:rPr lang="ko-KR" altLang="en-US" sz="1600" dirty="0"/>
              <a:t>방과 후 아이들과 여가활동을 즐길 곳이 산재</a:t>
            </a:r>
            <a:endParaRPr lang="en-US" altLang="ko-KR" sz="1600" dirty="0"/>
          </a:p>
          <a:p>
            <a:endParaRPr lang="en-US" altLang="ko-KR" sz="1600" dirty="0"/>
          </a:p>
          <a:p>
            <a:r>
              <a:rPr lang="en-US" altLang="ko-KR" dirty="0"/>
              <a:t>     1. </a:t>
            </a:r>
            <a:r>
              <a:rPr lang="ko-KR" altLang="en-US" dirty="0" err="1"/>
              <a:t>웰컴호텔</a:t>
            </a:r>
            <a:r>
              <a:rPr lang="ko-KR" altLang="en-US" dirty="0"/>
              <a:t>                     </a:t>
            </a:r>
            <a:r>
              <a:rPr lang="en-US" altLang="ko-KR" dirty="0"/>
              <a:t>2. </a:t>
            </a:r>
            <a:r>
              <a:rPr lang="ko-KR" altLang="en-US" dirty="0" err="1"/>
              <a:t>만다린</a:t>
            </a:r>
            <a:r>
              <a:rPr lang="ko-KR" altLang="en-US" dirty="0"/>
              <a:t> 호텔                  </a:t>
            </a:r>
            <a:r>
              <a:rPr lang="en-US" altLang="ko-KR" dirty="0"/>
              <a:t>3. </a:t>
            </a:r>
            <a:r>
              <a:rPr lang="ko-KR" altLang="en-US" dirty="0" err="1"/>
              <a:t>퀘스트</a:t>
            </a:r>
            <a:r>
              <a:rPr lang="ko-KR" altLang="en-US" dirty="0"/>
              <a:t> 호텔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6669360"/>
            <a:ext cx="597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/>
              <a:t>*IMS</a:t>
            </a:r>
            <a:r>
              <a:rPr lang="ko-KR" altLang="en-US" sz="1100" dirty="0"/>
              <a:t>에 문의 시 숙소 정보를 제공해 드립니다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85184"/>
            <a:ext cx="2376820" cy="159621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40" y="5085184"/>
            <a:ext cx="2406996" cy="159621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0" y="5085184"/>
            <a:ext cx="2432026" cy="16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9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72254"/>
            <a:ext cx="6003414" cy="4381082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403648" y="2276872"/>
            <a:ext cx="1120724" cy="1120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6237330" y="2507136"/>
            <a:ext cx="1120724" cy="1120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973112" y="3680029"/>
            <a:ext cx="1120724" cy="1120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꺾인 연결선 7"/>
          <p:cNvCxnSpPr/>
          <p:nvPr/>
        </p:nvCxnSpPr>
        <p:spPr>
          <a:xfrm rot="5400000" flipH="1" flipV="1">
            <a:off x="7052565" y="1644636"/>
            <a:ext cx="615492" cy="1136043"/>
          </a:xfrm>
          <a:prstGeom prst="bentConnector2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3274694" y="5123606"/>
            <a:ext cx="1830294" cy="58332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퀘스트호텔</a:t>
            </a:r>
            <a:r>
              <a:rPr lang="en-US" altLang="ko-KR" b="1" dirty="0"/>
              <a:t>(1</a:t>
            </a:r>
            <a:r>
              <a:rPr lang="ko-KR" altLang="en-US" b="1" dirty="0"/>
              <a:t>분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0" name="아래쪽 화살표 9"/>
          <p:cNvSpPr/>
          <p:nvPr/>
        </p:nvSpPr>
        <p:spPr>
          <a:xfrm>
            <a:off x="6128133" y="5279413"/>
            <a:ext cx="472269" cy="720080"/>
          </a:xfrm>
          <a:prstGeom prst="downArrow">
            <a:avLst>
              <a:gd name="adj1" fmla="val 31560"/>
              <a:gd name="adj2" fmla="val 6229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꺾인 연결선 15"/>
          <p:cNvCxnSpPr>
            <a:stCxn id="6" idx="2"/>
          </p:cNvCxnSpPr>
          <p:nvPr/>
        </p:nvCxnSpPr>
        <p:spPr>
          <a:xfrm rot="10800000" flipV="1">
            <a:off x="4189842" y="4240390"/>
            <a:ext cx="783271" cy="883217"/>
          </a:xfrm>
          <a:prstGeom prst="bentConnector2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84168" y="60212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      </a:t>
            </a:r>
            <a:r>
              <a:rPr lang="ko-KR" altLang="en-US" b="1" dirty="0" err="1"/>
              <a:t>아얄라</a:t>
            </a:r>
            <a:r>
              <a:rPr lang="ko-KR" altLang="en-US" b="1" dirty="0"/>
              <a:t> 센터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7157202" y="1628800"/>
            <a:ext cx="1830294" cy="58332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만다린호텔</a:t>
            </a:r>
            <a:r>
              <a:rPr lang="en-US" altLang="ko-KR" b="1" dirty="0"/>
              <a:t>(1</a:t>
            </a:r>
            <a:r>
              <a:rPr lang="ko-KR" altLang="en-US" b="1" dirty="0"/>
              <a:t>분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cxnSp>
        <p:nvCxnSpPr>
          <p:cNvPr id="36" name="꺾인 연결선 35"/>
          <p:cNvCxnSpPr>
            <a:stCxn id="4" idx="0"/>
          </p:cNvCxnSpPr>
          <p:nvPr/>
        </p:nvCxnSpPr>
        <p:spPr>
          <a:xfrm rot="16200000" flipV="1">
            <a:off x="1499771" y="1812633"/>
            <a:ext cx="264705" cy="663774"/>
          </a:xfrm>
          <a:prstGeom prst="bentConnector2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107504" y="1628800"/>
            <a:ext cx="1830294" cy="58332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웰컴호텔</a:t>
            </a:r>
            <a:r>
              <a:rPr lang="en-US" altLang="ko-KR" b="1" dirty="0"/>
              <a:t>(3</a:t>
            </a:r>
            <a:r>
              <a:rPr lang="ko-KR" altLang="en-US" b="1" dirty="0"/>
              <a:t>분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48" name="직사각형 47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grpSp>
        <p:nvGrpSpPr>
          <p:cNvPr id="49" name="그룹 48"/>
          <p:cNvGrpSpPr/>
          <p:nvPr/>
        </p:nvGrpSpPr>
        <p:grpSpPr>
          <a:xfrm>
            <a:off x="3475" y="828946"/>
            <a:ext cx="9144000" cy="576065"/>
            <a:chOff x="0" y="1340000"/>
            <a:chExt cx="9144000" cy="576065"/>
          </a:xfrm>
        </p:grpSpPr>
        <p:cxnSp>
          <p:nvCxnSpPr>
            <p:cNvPr id="50" name="직선 연결선 49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115616" y="404664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Ayala </a:t>
            </a:r>
            <a:r>
              <a:rPr lang="ko-KR" altLang="en-US" sz="3600" dirty="0"/>
              <a:t>센터 근처 호텔</a:t>
            </a:r>
            <a:endParaRPr lang="en-US" altLang="ko-KR" sz="36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203848" y="6597352"/>
            <a:ext cx="597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/>
              <a:t>*IMS</a:t>
            </a:r>
            <a:r>
              <a:rPr lang="ko-KR" altLang="en-US" sz="1100" dirty="0"/>
              <a:t>에 문의 시 더 다양한 숙소 정보를 제공해 드립니다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44" y="6078706"/>
            <a:ext cx="559688" cy="3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6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3475" y="828946"/>
            <a:ext cx="9144000" cy="576065"/>
            <a:chOff x="0" y="1340000"/>
            <a:chExt cx="9144000" cy="576065"/>
          </a:xfrm>
        </p:grpSpPr>
        <p:cxnSp>
          <p:nvCxnSpPr>
            <p:cNvPr id="4" name="직선 연결선 3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15616" y="476672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err="1"/>
              <a:t>Banilad</a:t>
            </a:r>
            <a:r>
              <a:rPr lang="en-US" altLang="ko-KR" sz="3600" dirty="0"/>
              <a:t> </a:t>
            </a:r>
            <a:r>
              <a:rPr lang="ko-KR" altLang="en-US" sz="3600" dirty="0"/>
              <a:t>센터 가족연수 장점</a:t>
            </a:r>
            <a:endParaRPr lang="en-US" altLang="ko-KR" sz="36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340768"/>
            <a:ext cx="828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b="1" dirty="0"/>
              <a:t>단기 수업 등록이 가능</a:t>
            </a:r>
            <a:r>
              <a:rPr lang="en-US" altLang="ko-KR" b="1" dirty="0"/>
              <a:t>(1</a:t>
            </a:r>
            <a:r>
              <a:rPr lang="ko-KR" altLang="en-US" b="1" dirty="0"/>
              <a:t>주일 단위</a:t>
            </a:r>
            <a:r>
              <a:rPr lang="en-US" altLang="ko-KR" b="1" dirty="0"/>
              <a:t>)</a:t>
            </a:r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시간</a:t>
            </a:r>
            <a:r>
              <a:rPr lang="en-US" altLang="ko-KR" dirty="0"/>
              <a:t>/</a:t>
            </a:r>
            <a:r>
              <a:rPr lang="ko-KR" altLang="en-US" dirty="0"/>
              <a:t>금액 면으로 효율적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효율적인 연수 스케쥴 가능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b="1" dirty="0"/>
              <a:t>2. </a:t>
            </a:r>
            <a:r>
              <a:rPr lang="ko-KR" altLang="en-US" b="1" dirty="0"/>
              <a:t>만</a:t>
            </a:r>
            <a:r>
              <a:rPr lang="en-US" altLang="ko-KR" b="1" dirty="0"/>
              <a:t> 4</a:t>
            </a:r>
            <a:r>
              <a:rPr lang="ko-KR" altLang="en-US" b="1" dirty="0"/>
              <a:t>세 이상 등록 가능</a:t>
            </a:r>
            <a:r>
              <a:rPr lang="en-US" altLang="ko-KR" b="1" dirty="0"/>
              <a:t>(</a:t>
            </a:r>
            <a:r>
              <a:rPr lang="ko-KR" altLang="en-US" b="1" dirty="0"/>
              <a:t>둘째 부터</a:t>
            </a:r>
            <a:r>
              <a:rPr lang="en-US" altLang="ko-KR" b="1" dirty="0"/>
              <a:t>)</a:t>
            </a:r>
          </a:p>
          <a:p>
            <a:endParaRPr lang="en-US" altLang="ko-KR" b="1" dirty="0"/>
          </a:p>
          <a:p>
            <a:r>
              <a:rPr lang="en-US" altLang="ko-KR" dirty="0"/>
              <a:t>-Phonics</a:t>
            </a:r>
            <a:r>
              <a:rPr lang="ko-KR" altLang="en-US" dirty="0"/>
              <a:t> 수업 위주 수업 가능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게임과 영어 노래 부르기를 통해 영어에 대한 흥미 높임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놀이방 시설 이용 가능</a:t>
            </a: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r>
              <a:rPr lang="en-US" altLang="ko-KR" b="1" dirty="0"/>
              <a:t>3. </a:t>
            </a:r>
            <a:r>
              <a:rPr lang="ko-KR" altLang="en-US" b="1" dirty="0" err="1"/>
              <a:t>바닐라드</a:t>
            </a:r>
            <a:r>
              <a:rPr lang="ko-KR" altLang="en-US" b="1" dirty="0"/>
              <a:t> 센터 근처 도보 이동이 가능한 편의시설 산재</a:t>
            </a:r>
            <a:endParaRPr lang="en-US" altLang="ko-KR" b="1" dirty="0"/>
          </a:p>
          <a:p>
            <a:endParaRPr lang="en-US" altLang="ko-KR" b="1" dirty="0"/>
          </a:p>
          <a:p>
            <a:r>
              <a:rPr lang="en-US" altLang="ko-KR" dirty="0"/>
              <a:t>-</a:t>
            </a:r>
            <a:r>
              <a:rPr lang="ko-KR" altLang="en-US" dirty="0"/>
              <a:t>피트니스 센터 </a:t>
            </a:r>
            <a:r>
              <a:rPr lang="en-US" altLang="ko-KR" dirty="0"/>
              <a:t>(</a:t>
            </a:r>
            <a:r>
              <a:rPr lang="ko-KR" altLang="en-US" dirty="0"/>
              <a:t>도보</a:t>
            </a:r>
            <a:r>
              <a:rPr lang="en-US" altLang="ko-KR" dirty="0"/>
              <a:t>1</a:t>
            </a:r>
            <a:r>
              <a:rPr lang="ko-KR" altLang="en-US" dirty="0"/>
              <a:t>분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-</a:t>
            </a:r>
            <a:r>
              <a:rPr lang="ko-KR" altLang="en-US" dirty="0"/>
              <a:t>마사지 </a:t>
            </a:r>
            <a:r>
              <a:rPr lang="en-US" altLang="ko-KR" dirty="0"/>
              <a:t>(1</a:t>
            </a:r>
            <a:r>
              <a:rPr lang="ko-KR" altLang="en-US" dirty="0"/>
              <a:t>분</a:t>
            </a:r>
            <a:r>
              <a:rPr lang="en-US" altLang="ko-KR" dirty="0"/>
              <a:t>/3</a:t>
            </a:r>
            <a:r>
              <a:rPr lang="ko-KR" altLang="en-US" dirty="0"/>
              <a:t>분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-</a:t>
            </a:r>
            <a:r>
              <a:rPr lang="ko-KR" altLang="en-US" dirty="0"/>
              <a:t>수영장 </a:t>
            </a:r>
            <a:r>
              <a:rPr lang="en-US" altLang="ko-KR" dirty="0"/>
              <a:t>(5</a:t>
            </a:r>
            <a:r>
              <a:rPr lang="ko-KR" altLang="en-US" dirty="0"/>
              <a:t>분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-</a:t>
            </a:r>
            <a:r>
              <a:rPr lang="ko-KR" altLang="en-US" dirty="0"/>
              <a:t>한인 마트 </a:t>
            </a:r>
            <a:r>
              <a:rPr lang="en-US" altLang="ko-KR" dirty="0"/>
              <a:t>/ </a:t>
            </a:r>
            <a:r>
              <a:rPr lang="ko-KR" altLang="en-US" dirty="0"/>
              <a:t>레스토랑 </a:t>
            </a:r>
            <a:r>
              <a:rPr lang="en-US" altLang="ko-KR" dirty="0"/>
              <a:t>/ </a:t>
            </a:r>
            <a:r>
              <a:rPr lang="ko-KR" altLang="en-US" dirty="0"/>
              <a:t>쇼핑몰</a:t>
            </a:r>
            <a:r>
              <a:rPr lang="en-US" altLang="ko-KR" dirty="0"/>
              <a:t>(5-7</a:t>
            </a:r>
            <a:r>
              <a:rPr lang="ko-KR" altLang="en-US" dirty="0"/>
              <a:t>분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66" y="1405011"/>
            <a:ext cx="3034347" cy="2160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0312" y="3573016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*</a:t>
            </a:r>
            <a:r>
              <a:rPr lang="ko-KR" altLang="en-US" sz="1100" dirty="0" err="1"/>
              <a:t>바닐라드</a:t>
            </a:r>
            <a:r>
              <a:rPr lang="ko-KR" altLang="en-US" sz="1100" dirty="0"/>
              <a:t> 센터 놀이방</a:t>
            </a:r>
          </a:p>
        </p:txBody>
      </p:sp>
    </p:spTree>
    <p:extLst>
      <p:ext uri="{BB962C8B-B14F-4D97-AF65-F5344CB8AC3E}">
        <p14:creationId xmlns:p14="http://schemas.microsoft.com/office/powerpoint/2010/main" val="444673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grpSp>
        <p:nvGrpSpPr>
          <p:cNvPr id="49" name="그룹 48"/>
          <p:cNvGrpSpPr/>
          <p:nvPr/>
        </p:nvGrpSpPr>
        <p:grpSpPr>
          <a:xfrm>
            <a:off x="3475" y="828946"/>
            <a:ext cx="9144000" cy="576065"/>
            <a:chOff x="0" y="1340000"/>
            <a:chExt cx="9144000" cy="576065"/>
          </a:xfrm>
        </p:grpSpPr>
        <p:cxnSp>
          <p:nvCxnSpPr>
            <p:cNvPr id="50" name="직선 연결선 49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187624" y="404664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err="1"/>
              <a:t>Banilad</a:t>
            </a:r>
            <a:r>
              <a:rPr lang="en-US" altLang="ko-KR" sz="3600" dirty="0"/>
              <a:t> </a:t>
            </a:r>
            <a:r>
              <a:rPr lang="ko-KR" altLang="en-US" sz="3600" dirty="0"/>
              <a:t>센터 주변약도</a:t>
            </a:r>
            <a:endParaRPr lang="en-US" altLang="ko-KR" sz="36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9AE6E358-94A6-4781-AD62-358CB313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3" y="1405011"/>
            <a:ext cx="8915963" cy="533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93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9" y="1231568"/>
            <a:ext cx="3884915" cy="25334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9" y="1196753"/>
            <a:ext cx="4888932" cy="25682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61048"/>
            <a:ext cx="2516293" cy="26224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80" y="3861048"/>
            <a:ext cx="3867382" cy="26224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33" y="3861048"/>
            <a:ext cx="2244389" cy="2622446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0" y="620688"/>
            <a:ext cx="9144000" cy="576065"/>
            <a:chOff x="0" y="1340000"/>
            <a:chExt cx="9144000" cy="576065"/>
          </a:xfrm>
        </p:grpSpPr>
        <p:cxnSp>
          <p:nvCxnSpPr>
            <p:cNvPr id="13" name="직선 연결선 12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788024" y="6483494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*IMS </a:t>
            </a:r>
            <a:r>
              <a:rPr lang="ko-KR" altLang="en-US" sz="1200" dirty="0"/>
              <a:t>가족연수 사진</a:t>
            </a:r>
          </a:p>
        </p:txBody>
      </p:sp>
    </p:spTree>
    <p:extLst>
      <p:ext uri="{BB962C8B-B14F-4D97-AF65-F5344CB8AC3E}">
        <p14:creationId xmlns:p14="http://schemas.microsoft.com/office/powerpoint/2010/main" val="124313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836711"/>
            <a:ext cx="9144000" cy="576065"/>
            <a:chOff x="0" y="1340000"/>
            <a:chExt cx="9144000" cy="576065"/>
          </a:xfrm>
        </p:grpSpPr>
        <p:cxnSp>
          <p:nvCxnSpPr>
            <p:cNvPr id="17" name="직선 연결선 16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15616" y="439504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가족연수 숙소</a:t>
            </a:r>
            <a:endParaRPr lang="en-US" altLang="ko-KR" sz="3600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1" y="3726074"/>
            <a:ext cx="2488922" cy="171370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80" y="1765974"/>
            <a:ext cx="2507578" cy="17298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1578" y="13407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 err="1"/>
              <a:t>바닐라드</a:t>
            </a:r>
            <a:r>
              <a:rPr lang="ko-KR" altLang="en-US" dirty="0"/>
              <a:t> 센터 기숙사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1" y="1774041"/>
            <a:ext cx="2488922" cy="17137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1578" y="564452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 err="1"/>
              <a:t>아얄라</a:t>
            </a:r>
            <a:r>
              <a:rPr lang="ko-KR" altLang="en-US" dirty="0"/>
              <a:t> 센터 이용 시</a:t>
            </a:r>
            <a:endParaRPr lang="en-US" altLang="ko-KR" dirty="0"/>
          </a:p>
          <a:p>
            <a:r>
              <a:rPr lang="ko-KR" altLang="en-US" sz="1400" dirty="0"/>
              <a:t>    </a:t>
            </a:r>
            <a:r>
              <a:rPr lang="en-US" altLang="ko-KR" sz="1400" dirty="0"/>
              <a:t>-</a:t>
            </a:r>
            <a:r>
              <a:rPr lang="ko-KR" altLang="en-US" sz="1400" dirty="0" err="1"/>
              <a:t>바닐라드</a:t>
            </a:r>
            <a:r>
              <a:rPr lang="ko-KR" altLang="en-US" sz="1400" dirty="0"/>
              <a:t> 센터 기숙사 이용</a:t>
            </a:r>
            <a:endParaRPr lang="en-US" altLang="ko-KR" sz="1400" dirty="0"/>
          </a:p>
          <a:p>
            <a:r>
              <a:rPr lang="ko-KR" altLang="en-US" sz="1400" dirty="0"/>
              <a:t>    </a:t>
            </a:r>
            <a:r>
              <a:rPr lang="en-US" altLang="ko-KR" sz="1400" dirty="0"/>
              <a:t>-</a:t>
            </a:r>
            <a:r>
              <a:rPr lang="ko-KR" altLang="en-US" sz="1400" dirty="0"/>
              <a:t>근처 호텔 이용 </a:t>
            </a:r>
            <a:r>
              <a:rPr lang="en-US" altLang="ko-KR" sz="1400" dirty="0"/>
              <a:t>(IMS </a:t>
            </a:r>
            <a:r>
              <a:rPr lang="ko-KR" altLang="en-US" sz="1400" dirty="0"/>
              <a:t>문의</a:t>
            </a:r>
            <a:r>
              <a:rPr lang="en-US" altLang="ko-KR" sz="1400" dirty="0"/>
              <a:t>/</a:t>
            </a:r>
            <a:r>
              <a:rPr lang="ko-KR" altLang="en-US" sz="1400" dirty="0"/>
              <a:t>직접 예약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 </a:t>
            </a: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72" y="3686179"/>
            <a:ext cx="2507578" cy="172978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57" y="1782108"/>
            <a:ext cx="2374525" cy="1726748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6228184" y="3691307"/>
            <a:ext cx="2374525" cy="2041949"/>
            <a:chOff x="6229923" y="1782108"/>
            <a:chExt cx="2374525" cy="1962327"/>
          </a:xfrm>
        </p:grpSpPr>
        <p:sp>
          <p:nvSpPr>
            <p:cNvPr id="15" name="직사각형 14"/>
            <p:cNvSpPr/>
            <p:nvPr/>
          </p:nvSpPr>
          <p:spPr>
            <a:xfrm>
              <a:off x="6234226" y="2082442"/>
              <a:ext cx="2370222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/>
                <a:t>2</a:t>
              </a:r>
              <a:r>
                <a:rPr lang="ko-KR" altLang="en-US" dirty="0"/>
                <a:t>인실 </a:t>
              </a:r>
              <a:r>
                <a:rPr lang="en-US" altLang="ko-KR" dirty="0"/>
                <a:t>150</a:t>
              </a:r>
              <a:r>
                <a:rPr lang="ko-KR" altLang="en-US" dirty="0"/>
                <a:t>만원</a:t>
              </a:r>
              <a:r>
                <a:rPr lang="en-US" altLang="ko-KR" dirty="0"/>
                <a:t>      </a:t>
              </a:r>
            </a:p>
            <a:p>
              <a:pPr algn="ctr"/>
              <a:r>
                <a:rPr lang="en-US" altLang="ko-KR" dirty="0"/>
                <a:t>3</a:t>
              </a:r>
              <a:r>
                <a:rPr lang="ko-KR" altLang="en-US" dirty="0"/>
                <a:t>인실 </a:t>
              </a:r>
              <a:r>
                <a:rPr lang="en-US" altLang="ko-KR" dirty="0"/>
                <a:t>180</a:t>
              </a:r>
              <a:r>
                <a:rPr lang="ko-KR" altLang="en-US" dirty="0"/>
                <a:t>만원</a:t>
              </a:r>
              <a:endParaRPr lang="en-US" altLang="ko-KR" dirty="0"/>
            </a:p>
            <a:p>
              <a:pPr algn="ctr"/>
              <a:r>
                <a:rPr lang="en-US" altLang="ko-KR" dirty="0"/>
                <a:t>4</a:t>
              </a:r>
              <a:r>
                <a:rPr lang="ko-KR" altLang="en-US" dirty="0"/>
                <a:t>인실 </a:t>
              </a:r>
              <a:r>
                <a:rPr lang="en-US" altLang="ko-KR" dirty="0"/>
                <a:t>220</a:t>
              </a:r>
              <a:r>
                <a:rPr lang="ko-KR" altLang="en-US" dirty="0"/>
                <a:t>만원</a:t>
              </a: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algn="r"/>
              <a:r>
                <a:rPr lang="en-US" altLang="ko-KR" sz="1200" dirty="0"/>
                <a:t>               *4</a:t>
              </a:r>
              <a:r>
                <a:rPr lang="ko-KR" altLang="en-US" sz="1200" dirty="0"/>
                <a:t>주기준</a:t>
              </a:r>
              <a:endParaRPr lang="en-US" altLang="ko-KR" sz="12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dirty="0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229923" y="1782108"/>
              <a:ext cx="2374525" cy="17137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2042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836711"/>
            <a:ext cx="9144000" cy="576065"/>
            <a:chOff x="0" y="1340000"/>
            <a:chExt cx="9144000" cy="576065"/>
          </a:xfrm>
        </p:grpSpPr>
        <p:cxnSp>
          <p:nvCxnSpPr>
            <p:cNvPr id="17" name="직선 연결선 16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115616" y="478413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 err="1"/>
              <a:t>액티비티</a:t>
            </a:r>
            <a:r>
              <a:rPr lang="en-US" altLang="ko-KR" sz="2000" dirty="0"/>
              <a:t>(</a:t>
            </a:r>
            <a:r>
              <a:rPr lang="ko-KR" altLang="en-US" sz="2000" dirty="0"/>
              <a:t>예시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6597352"/>
            <a:ext cx="651621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*IMS</a:t>
            </a:r>
            <a:r>
              <a:rPr lang="ko-KR" altLang="en-US" sz="1100" dirty="0"/>
              <a:t> 직원에게 문의 주시면 </a:t>
            </a:r>
            <a:r>
              <a:rPr lang="ko-KR" altLang="en-US" sz="1100" dirty="0" err="1"/>
              <a:t>액티비티</a:t>
            </a:r>
            <a:r>
              <a:rPr lang="ko-KR" altLang="en-US" sz="1100" dirty="0"/>
              <a:t> 종류</a:t>
            </a:r>
            <a:r>
              <a:rPr lang="en-US" altLang="ko-KR" sz="1100" dirty="0"/>
              <a:t>,</a:t>
            </a:r>
            <a:r>
              <a:rPr lang="ko-KR" altLang="en-US" sz="1100" dirty="0"/>
              <a:t>장소</a:t>
            </a:r>
            <a:r>
              <a:rPr lang="en-US" altLang="ko-KR" sz="1100" dirty="0"/>
              <a:t>,</a:t>
            </a:r>
            <a:r>
              <a:rPr lang="ko-KR" altLang="en-US" sz="1100" dirty="0"/>
              <a:t>비용</a:t>
            </a:r>
            <a:r>
              <a:rPr lang="en-US" altLang="ko-KR" sz="1100" dirty="0"/>
              <a:t>,</a:t>
            </a:r>
            <a:r>
              <a:rPr lang="ko-KR" altLang="en-US" sz="1100" dirty="0"/>
              <a:t>예약 등에 대한 정보를 제공해 드립니다</a:t>
            </a:r>
            <a:r>
              <a:rPr lang="en-US" altLang="ko-KR" sz="1100" dirty="0"/>
              <a:t>.</a:t>
            </a:r>
            <a:endParaRPr lang="ko-KR" altLang="en-US" sz="1100" dirty="0"/>
          </a:p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448271" cy="13681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628799"/>
            <a:ext cx="2448272" cy="13681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42448"/>
            <a:ext cx="2420809" cy="13545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24773"/>
            <a:ext cx="2448271" cy="140037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5110123"/>
            <a:ext cx="2448271" cy="134321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5110121"/>
            <a:ext cx="2448272" cy="1343215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03</a:t>
            </a:r>
            <a:endParaRPr lang="ko-KR" alt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1156" y="1268760"/>
            <a:ext cx="251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/>
              <a:t>아일랜드 </a:t>
            </a:r>
            <a:r>
              <a:rPr lang="ko-KR" altLang="en-US" sz="1600" dirty="0" err="1"/>
              <a:t>호핑</a:t>
            </a:r>
            <a:endParaRPr lang="ko-KR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12710" y="2996952"/>
            <a:ext cx="305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 err="1"/>
              <a:t>오슬롭</a:t>
            </a:r>
            <a:r>
              <a:rPr lang="ko-KR" altLang="en-US" sz="1600" dirty="0"/>
              <a:t> 고래상어 투어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4" y="4797152"/>
            <a:ext cx="3987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/>
              <a:t>마젤란의 십자가</a:t>
            </a: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6" y="3311768"/>
            <a:ext cx="2448272" cy="141337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24773"/>
            <a:ext cx="2420809" cy="140037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83" y="5136695"/>
            <a:ext cx="2418109" cy="13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2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EAAB"/>
              </a:clrFrom>
              <a:clrTo>
                <a:srgbClr val="FFEAA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71"/>
            <a:ext cx="9144000" cy="5303433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effectLst>
            <a:reflection stA="75000" endPos="0" dist="50800" dir="5400000" sy="-100000" algn="bl" rotWithShape="0"/>
          </a:effectLst>
        </p:spPr>
      </p:pic>
      <p:sp>
        <p:nvSpPr>
          <p:cNvPr id="4" name="직사각형 3"/>
          <p:cNvSpPr/>
          <p:nvPr/>
        </p:nvSpPr>
        <p:spPr>
          <a:xfrm>
            <a:off x="1202" y="1988840"/>
            <a:ext cx="9144000" cy="1224136"/>
          </a:xfrm>
          <a:prstGeom prst="rect">
            <a:avLst/>
          </a:prstGeom>
          <a:solidFill>
            <a:srgbClr val="F2DCDB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45800" y="2246965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i="1" dirty="0"/>
              <a:t>THANK YOU</a:t>
            </a:r>
            <a:endParaRPr lang="ko-KR" altLang="en-US" sz="4000" i="1" dirty="0"/>
          </a:p>
        </p:txBody>
      </p:sp>
      <p:grpSp>
        <p:nvGrpSpPr>
          <p:cNvPr id="5" name="그룹 4"/>
          <p:cNvGrpSpPr/>
          <p:nvPr/>
        </p:nvGrpSpPr>
        <p:grpSpPr>
          <a:xfrm>
            <a:off x="-5720" y="404664"/>
            <a:ext cx="9144000" cy="576065"/>
            <a:chOff x="0" y="1340000"/>
            <a:chExt cx="9144000" cy="576065"/>
          </a:xfrm>
        </p:grpSpPr>
        <p:cxnSp>
          <p:nvCxnSpPr>
            <p:cNvPr id="6" name="직선 연결선 5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467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6228184" y="4725144"/>
            <a:ext cx="2520280" cy="504056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3294308" y="4725144"/>
            <a:ext cx="2520280" cy="504056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7707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0"/>
            <a:ext cx="9144000" cy="4077072"/>
          </a:xfrm>
          <a:prstGeom prst="rect">
            <a:avLst/>
          </a:prstGeom>
          <a:solidFill>
            <a:srgbClr val="96969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88224" y="4793950"/>
            <a:ext cx="7200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3. IMS </a:t>
            </a:r>
            <a:r>
              <a:rPr lang="ko-KR" altLang="en-US" dirty="0" err="1"/>
              <a:t>액티비티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sz="1400" dirty="0"/>
              <a:t>3-1. </a:t>
            </a:r>
            <a:r>
              <a:rPr lang="ko-KR" altLang="en-US" sz="1400" dirty="0"/>
              <a:t>아일랜드 </a:t>
            </a:r>
            <a:r>
              <a:rPr lang="ko-KR" altLang="en-US" sz="1400" dirty="0" err="1"/>
              <a:t>호핑</a:t>
            </a:r>
            <a:endParaRPr lang="en-US" altLang="ko-KR" sz="1400" dirty="0"/>
          </a:p>
          <a:p>
            <a:r>
              <a:rPr lang="en-US" altLang="ko-KR" sz="1400" dirty="0"/>
              <a:t>3-2. </a:t>
            </a:r>
            <a:r>
              <a:rPr lang="ko-KR" altLang="en-US" sz="1400" dirty="0"/>
              <a:t>고래상어 투어</a:t>
            </a:r>
            <a:endParaRPr lang="en-US" altLang="ko-KR" sz="1400" dirty="0"/>
          </a:p>
          <a:p>
            <a:r>
              <a:rPr lang="en-US" altLang="ko-KR" sz="1400" dirty="0"/>
              <a:t>3-3. </a:t>
            </a:r>
            <a:r>
              <a:rPr lang="ko-KR" altLang="en-US" sz="1400" dirty="0"/>
              <a:t>마젤란의 십자가</a:t>
            </a:r>
            <a:endParaRPr lang="en-US" altLang="ko-KR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5496" y="342900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CONTENTS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8334" y="4801208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altLang="ko-KR" dirty="0"/>
              <a:t>IMS </a:t>
            </a:r>
            <a:r>
              <a:rPr lang="ko-KR" altLang="en-US" dirty="0"/>
              <a:t>가족연수</a:t>
            </a:r>
            <a:endParaRPr lang="en-US" altLang="ko-KR" dirty="0"/>
          </a:p>
          <a:p>
            <a:pPr marL="342900" indent="-342900">
              <a:buAutoNum type="arabicPeriod" startAt="2"/>
            </a:pPr>
            <a:endParaRPr lang="en-US" altLang="ko-KR" dirty="0"/>
          </a:p>
          <a:p>
            <a:r>
              <a:rPr lang="en-US" altLang="ko-KR" sz="1400" dirty="0"/>
              <a:t>    2-1. </a:t>
            </a:r>
            <a:r>
              <a:rPr lang="ko-KR" altLang="en-US" sz="1400" dirty="0"/>
              <a:t>모집요강</a:t>
            </a:r>
            <a:endParaRPr lang="en-US" altLang="ko-KR" sz="1400" dirty="0"/>
          </a:p>
          <a:p>
            <a:r>
              <a:rPr lang="en-US" altLang="ko-KR" sz="1400" dirty="0"/>
              <a:t>    2-2. </a:t>
            </a:r>
            <a:r>
              <a:rPr lang="ko-KR" altLang="en-US" sz="1400" dirty="0"/>
              <a:t>시간표</a:t>
            </a:r>
            <a:endParaRPr lang="en-US" altLang="ko-KR" sz="1400" dirty="0"/>
          </a:p>
          <a:p>
            <a:r>
              <a:rPr lang="en-US" altLang="ko-KR" sz="1400" dirty="0"/>
              <a:t>    2-3. </a:t>
            </a:r>
            <a:r>
              <a:rPr lang="ko-KR" altLang="en-US" sz="1400" dirty="0"/>
              <a:t>숙소</a:t>
            </a:r>
            <a:endParaRPr lang="en-US" altLang="ko-KR" sz="1400" dirty="0"/>
          </a:p>
          <a:p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0" y="3861047"/>
            <a:ext cx="9144000" cy="576065"/>
            <a:chOff x="0" y="1340000"/>
            <a:chExt cx="9144000" cy="576065"/>
          </a:xfrm>
        </p:grpSpPr>
        <p:cxnSp>
          <p:nvCxnSpPr>
            <p:cNvPr id="10" name="직선 연결선 9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18" name="직사각형 17"/>
          <p:cNvSpPr/>
          <p:nvPr/>
        </p:nvSpPr>
        <p:spPr>
          <a:xfrm>
            <a:off x="395536" y="4725144"/>
            <a:ext cx="2520280" cy="504056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55576" y="4793950"/>
            <a:ext cx="37444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dirty="0"/>
              <a:t>IMS </a:t>
            </a:r>
            <a:r>
              <a:rPr lang="ko-KR" altLang="en-US" dirty="0"/>
              <a:t>소개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sz="1400" dirty="0"/>
              <a:t>1-1. IMS </a:t>
            </a:r>
            <a:r>
              <a:rPr lang="ko-KR" altLang="en-US" sz="1400" dirty="0"/>
              <a:t>특징 및 장점</a:t>
            </a:r>
            <a:endParaRPr lang="en-US" altLang="ko-KR" sz="1400" dirty="0"/>
          </a:p>
          <a:p>
            <a:r>
              <a:rPr lang="en-US" altLang="ko-KR" sz="1400" dirty="0"/>
              <a:t>1-2. </a:t>
            </a:r>
            <a:r>
              <a:rPr lang="ko-KR" altLang="en-US" sz="1400" dirty="0"/>
              <a:t>각 센터 특징</a:t>
            </a:r>
            <a:endParaRPr lang="en-US" altLang="ko-KR" sz="1400" dirty="0"/>
          </a:p>
          <a:p>
            <a:r>
              <a:rPr lang="en-US" altLang="ko-KR" sz="1400" dirty="0"/>
              <a:t>1-3. IMS</a:t>
            </a:r>
            <a:r>
              <a:rPr lang="ko-KR" altLang="en-US" sz="1400" dirty="0"/>
              <a:t> </a:t>
            </a:r>
            <a:r>
              <a:rPr lang="en-US" altLang="ko-KR" sz="1400" dirty="0"/>
              <a:t>In Cebu City</a:t>
            </a:r>
          </a:p>
        </p:txBody>
      </p:sp>
    </p:spTree>
    <p:extLst>
      <p:ext uri="{BB962C8B-B14F-4D97-AF65-F5344CB8AC3E}">
        <p14:creationId xmlns:p14="http://schemas.microsoft.com/office/powerpoint/2010/main" val="334880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0860" y="335931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소개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243" y="1268760"/>
            <a:ext cx="8857624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IMS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는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필리핀 세부에 위치한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세미스파르타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형 어학원으로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2015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년을 시작으로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2017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월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바닐라드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센터와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아얄라센터를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오픈하였습니다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시티 최 중심가에 위치하여 자율적 분위기와 오픈형 스페이스의 시티형 캠퍼스인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아얄라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캠퍼스와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세부의 부촌인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바닐라드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지역에 위치하여 안전하고 다양한 편의 시설을 갖추고 있는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바닐라드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캠퍼스를 본인의 학습성향에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따라 선택할 수 있습니다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IMS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는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27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 역사의 교육그룹인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매경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IC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에서 운영하고 있으며 체계적인 시스템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우수한 강사진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철저한 생활 및 아카데믹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관리를 통해 연수생들의 영어실력 향상을 최고의 가치로 운영되고 있습니다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05907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971600" y="3260493"/>
            <a:ext cx="3295604" cy="3336859"/>
            <a:chOff x="665971" y="3301568"/>
            <a:chExt cx="3617997" cy="3295784"/>
          </a:xfrm>
        </p:grpSpPr>
        <p:sp>
          <p:nvSpPr>
            <p:cNvPr id="6" name="타원 5"/>
            <p:cNvSpPr/>
            <p:nvPr/>
          </p:nvSpPr>
          <p:spPr>
            <a:xfrm>
              <a:off x="1059682" y="3643820"/>
              <a:ext cx="2546212" cy="257830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ko-KR" altLang="en-US" sz="1100"/>
            </a:p>
          </p:txBody>
        </p:sp>
        <p:sp>
          <p:nvSpPr>
            <p:cNvPr id="7" name="타원 6"/>
            <p:cNvSpPr/>
            <p:nvPr/>
          </p:nvSpPr>
          <p:spPr>
            <a:xfrm>
              <a:off x="2377855" y="3301568"/>
              <a:ext cx="923847" cy="93548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3330267" y="4509735"/>
              <a:ext cx="923847" cy="9354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2178139" y="5661863"/>
              <a:ext cx="923847" cy="93548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665971" y="5085799"/>
              <a:ext cx="923847" cy="9354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737666" y="3560723"/>
              <a:ext cx="923847" cy="9354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3548" y="3543399"/>
              <a:ext cx="90441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>
                  <a:gradFill>
                    <a:gsLst>
                      <a:gs pos="1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English</a:t>
              </a:r>
            </a:p>
            <a:p>
              <a:pPr algn="ctr"/>
              <a:r>
                <a:rPr lang="en-US" altLang="ko-KR" sz="1200" b="1" dirty="0">
                  <a:gradFill>
                    <a:gsLst>
                      <a:gs pos="1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Education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8123" y="4843548"/>
              <a:ext cx="97584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>
                  <a:gradFill>
                    <a:gsLst>
                      <a:gs pos="1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Leadership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7241" y="6021288"/>
              <a:ext cx="70564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>
                  <a:gradFill>
                    <a:gsLst>
                      <a:gs pos="1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Speech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2381" y="5343599"/>
              <a:ext cx="694421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Global </a:t>
              </a: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Sense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398" y="3913926"/>
              <a:ext cx="1003800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>
                  <a:gradFill>
                    <a:gsLst>
                      <a:gs pos="1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Confidence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1526812" y="4542905"/>
              <a:ext cx="1774890" cy="1046950"/>
              <a:chOff x="1979712" y="4465985"/>
              <a:chExt cx="1493230" cy="880808"/>
            </a:xfrm>
          </p:grpSpPr>
          <p:sp>
            <p:nvSpPr>
              <p:cNvPr id="18" name="TextBox 96"/>
              <p:cNvSpPr txBox="1"/>
              <p:nvPr/>
            </p:nvSpPr>
            <p:spPr>
              <a:xfrm>
                <a:off x="1979712" y="4823575"/>
                <a:ext cx="1493230" cy="27722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rgbClr val="0070C0"/>
                    </a:solidFill>
                  </a:rPr>
                  <a:t>Premium Complete</a:t>
                </a:r>
              </a:p>
            </p:txBody>
          </p:sp>
          <p:sp>
            <p:nvSpPr>
              <p:cNvPr id="19" name="TextBox 96"/>
              <p:cNvSpPr txBox="1"/>
              <p:nvPr/>
            </p:nvSpPr>
            <p:spPr>
              <a:xfrm>
                <a:off x="2227425" y="5013176"/>
                <a:ext cx="904415" cy="33361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rgbClr val="0070C0"/>
                    </a:solidFill>
                  </a:rPr>
                  <a:t>Education</a:t>
                </a:r>
              </a:p>
            </p:txBody>
          </p:sp>
          <p:pic>
            <p:nvPicPr>
              <p:cNvPr id="20" name="Picture 2" descr="C:\Users\jj\Desktop\디자인 백업\ims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1428" y="4465985"/>
                <a:ext cx="952420" cy="452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09" y="3271772"/>
            <a:ext cx="3865149" cy="354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그룹 29"/>
          <p:cNvGrpSpPr/>
          <p:nvPr/>
        </p:nvGrpSpPr>
        <p:grpSpPr>
          <a:xfrm>
            <a:off x="0" y="765470"/>
            <a:ext cx="9144000" cy="576065"/>
            <a:chOff x="0" y="1340000"/>
            <a:chExt cx="9144000" cy="576065"/>
          </a:xfrm>
        </p:grpSpPr>
        <p:cxnSp>
          <p:nvCxnSpPr>
            <p:cNvPr id="31" name="직선 연결선 30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21" name="직사각형 20"/>
          <p:cNvSpPr/>
          <p:nvPr/>
        </p:nvSpPr>
        <p:spPr>
          <a:xfrm>
            <a:off x="61588" y="30591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01</a:t>
            </a:r>
            <a:endParaRPr lang="ko-KR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4204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35995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특징 및 장점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0" y="44624"/>
            <a:ext cx="9144000" cy="1296912"/>
            <a:chOff x="0" y="44624"/>
            <a:chExt cx="9144000" cy="1296912"/>
          </a:xfrm>
        </p:grpSpPr>
        <p:grpSp>
          <p:nvGrpSpPr>
            <p:cNvPr id="41" name="그룹 40"/>
            <p:cNvGrpSpPr/>
            <p:nvPr/>
          </p:nvGrpSpPr>
          <p:grpSpPr>
            <a:xfrm>
              <a:off x="0" y="765471"/>
              <a:ext cx="9144000" cy="576065"/>
              <a:chOff x="0" y="1340000"/>
              <a:chExt cx="9144000" cy="576065"/>
            </a:xfrm>
          </p:grpSpPr>
          <p:cxnSp>
            <p:nvCxnSpPr>
              <p:cNvPr id="42" name="직선 연결선 41"/>
              <p:cNvCxnSpPr/>
              <p:nvPr/>
            </p:nvCxnSpPr>
            <p:spPr>
              <a:xfrm flipV="1">
                <a:off x="0" y="1556792"/>
                <a:ext cx="9144000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0228" y="1340000"/>
                <a:ext cx="1065410" cy="576065"/>
              </a:xfrm>
              <a:prstGeom prst="rect">
                <a:avLst/>
              </a:prstGeom>
            </p:spPr>
          </p:pic>
        </p:grpSp>
        <p:sp>
          <p:nvSpPr>
            <p:cNvPr id="26" name="직사각형 25"/>
            <p:cNvSpPr/>
            <p:nvPr/>
          </p:nvSpPr>
          <p:spPr>
            <a:xfrm>
              <a:off x="98212" y="44624"/>
              <a:ext cx="1089412" cy="1089412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b="1" dirty="0"/>
                <a:t>01</a:t>
              </a:r>
              <a:endParaRPr lang="ko-KR" altLang="en-US" sz="4800" b="1" dirty="0"/>
            </a:p>
          </p:txBody>
        </p:sp>
      </p:grpSp>
      <p:pic>
        <p:nvPicPr>
          <p:cNvPr id="90" name="그림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5" y="2060848"/>
            <a:ext cx="3679304" cy="393987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924519" y="2004757"/>
            <a:ext cx="5544025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/>
              <a:t>1. EPT </a:t>
            </a:r>
            <a:r>
              <a:rPr lang="ko-KR" altLang="en-US" sz="1500" b="1" dirty="0"/>
              <a:t>시스템 기반의 세분화 된 레벨과 효과적인 학습관리</a:t>
            </a:r>
            <a:endParaRPr lang="en-US" altLang="ko-KR" sz="1500" b="1" dirty="0"/>
          </a:p>
          <a:p>
            <a:r>
              <a:rPr lang="en-US" altLang="ko-KR" sz="1400" dirty="0"/>
              <a:t>   -12</a:t>
            </a:r>
            <a:r>
              <a:rPr lang="ko-KR" altLang="en-US" sz="1400" dirty="0"/>
              <a:t>단계로 세분화 된 레벨운영</a:t>
            </a:r>
            <a:endParaRPr lang="en-US" altLang="ko-KR" sz="1400" dirty="0"/>
          </a:p>
          <a:p>
            <a:endParaRPr lang="en-US" altLang="ko-KR" sz="1500" dirty="0"/>
          </a:p>
          <a:p>
            <a:r>
              <a:rPr lang="en-US" altLang="ko-KR" sz="1500" b="1" dirty="0"/>
              <a:t>2.</a:t>
            </a:r>
            <a:r>
              <a:rPr lang="en-US" altLang="ko-KR" sz="1500" dirty="0"/>
              <a:t> </a:t>
            </a:r>
            <a:r>
              <a:rPr lang="ko-KR" altLang="en-US" sz="1500" b="1" dirty="0"/>
              <a:t>본인에게 맞는 캠퍼스 선택</a:t>
            </a:r>
            <a:endParaRPr lang="en-US" altLang="ko-KR" sz="1500" b="1" dirty="0"/>
          </a:p>
          <a:p>
            <a:r>
              <a:rPr lang="en-US" altLang="ko-KR" sz="1400" dirty="0"/>
              <a:t>   - Ayala Campus (</a:t>
            </a:r>
            <a:r>
              <a:rPr lang="ko-KR" altLang="en-US" sz="1400" dirty="0"/>
              <a:t>외부숙소 통학형</a:t>
            </a:r>
            <a:r>
              <a:rPr lang="en-US" altLang="ko-KR" sz="1400" dirty="0"/>
              <a:t>)</a:t>
            </a:r>
          </a:p>
          <a:p>
            <a:r>
              <a:rPr lang="en-US" altLang="ko-KR" sz="1400" dirty="0"/>
              <a:t>   - </a:t>
            </a:r>
            <a:r>
              <a:rPr lang="en-US" altLang="ko-KR" sz="1400" dirty="0" err="1"/>
              <a:t>Banilad</a:t>
            </a:r>
            <a:r>
              <a:rPr lang="en-US" altLang="ko-KR" sz="1400" dirty="0"/>
              <a:t> Campus (</a:t>
            </a:r>
            <a:r>
              <a:rPr lang="ko-KR" altLang="en-US" sz="1400" dirty="0"/>
              <a:t>기숙형</a:t>
            </a:r>
            <a:r>
              <a:rPr lang="en-US" altLang="ko-KR" sz="1400" dirty="0"/>
              <a:t>)</a:t>
            </a:r>
          </a:p>
          <a:p>
            <a:endParaRPr lang="en-US" altLang="ko-KR" sz="1400" dirty="0"/>
          </a:p>
          <a:p>
            <a:r>
              <a:rPr lang="en-US" altLang="ko-KR" sz="1500" b="1" dirty="0"/>
              <a:t>3. </a:t>
            </a:r>
            <a:r>
              <a:rPr lang="ko-KR" altLang="en-US" sz="1500" b="1" dirty="0"/>
              <a:t>최고의 위치 조건</a:t>
            </a:r>
            <a:endParaRPr lang="en-US" altLang="ko-KR" sz="1500" b="1" dirty="0"/>
          </a:p>
          <a:p>
            <a:r>
              <a:rPr lang="en-US" altLang="ko-KR" sz="1400" dirty="0"/>
              <a:t>   -Ayala Campus : </a:t>
            </a:r>
            <a:r>
              <a:rPr lang="ko-KR" altLang="en-US" sz="1400" dirty="0"/>
              <a:t>세부 시티 중심가에 위치한 최적의 입지조건</a:t>
            </a:r>
            <a:endParaRPr lang="en-US" altLang="ko-KR" sz="1400" dirty="0"/>
          </a:p>
          <a:p>
            <a:r>
              <a:rPr lang="en-US" altLang="ko-KR" sz="1400" dirty="0"/>
              <a:t>   -</a:t>
            </a:r>
            <a:r>
              <a:rPr lang="en-US" altLang="ko-KR" sz="1400" dirty="0" err="1"/>
              <a:t>Banilad</a:t>
            </a:r>
            <a:r>
              <a:rPr lang="en-US" altLang="ko-KR" sz="1400" dirty="0"/>
              <a:t> Campus : </a:t>
            </a:r>
            <a:r>
              <a:rPr lang="ko-KR" altLang="en-US" sz="1400" dirty="0"/>
              <a:t>세부 최고의 부촌으로 안전하고 다양한 </a:t>
            </a:r>
            <a:endParaRPr lang="en-US" altLang="ko-KR" sz="1400" dirty="0"/>
          </a:p>
          <a:p>
            <a:r>
              <a:rPr lang="en-US" altLang="ko-KR" sz="1400" dirty="0"/>
              <a:t>                            </a:t>
            </a:r>
            <a:r>
              <a:rPr lang="ko-KR" altLang="en-US" sz="1400" dirty="0"/>
              <a:t>편의시설 인접</a:t>
            </a:r>
            <a:endParaRPr lang="en-US" altLang="ko-KR" sz="1400" dirty="0"/>
          </a:p>
          <a:p>
            <a:endParaRPr lang="en-US" altLang="ko-KR" sz="1500" dirty="0"/>
          </a:p>
          <a:p>
            <a:r>
              <a:rPr lang="en-US" altLang="ko-KR" sz="1500" b="1" dirty="0"/>
              <a:t>4. </a:t>
            </a:r>
            <a:r>
              <a:rPr lang="ko-KR" altLang="en-US" sz="1500" b="1" dirty="0"/>
              <a:t>다양한 학생 지원 서비스</a:t>
            </a:r>
            <a:r>
              <a:rPr lang="en-US" altLang="ko-KR" sz="1500" b="1" dirty="0"/>
              <a:t> (</a:t>
            </a:r>
            <a:r>
              <a:rPr lang="ko-KR" altLang="en-US" sz="1500" b="1" dirty="0"/>
              <a:t>기숙사 </a:t>
            </a:r>
            <a:r>
              <a:rPr lang="ko-KR" altLang="en-US" sz="1500" b="1" dirty="0" err="1"/>
              <a:t>이용시</a:t>
            </a:r>
            <a:r>
              <a:rPr lang="en-US" altLang="ko-KR" sz="1500" b="1" dirty="0"/>
              <a:t>)</a:t>
            </a:r>
          </a:p>
          <a:p>
            <a:r>
              <a:rPr lang="ko-KR" altLang="en-US" sz="1500" dirty="0"/>
              <a:t>   </a:t>
            </a:r>
            <a:r>
              <a:rPr lang="en-US" altLang="ko-KR" sz="1400" dirty="0"/>
              <a:t>-</a:t>
            </a:r>
            <a:r>
              <a:rPr lang="ko-KR" altLang="en-US" sz="1400" dirty="0"/>
              <a:t>주</a:t>
            </a:r>
            <a:r>
              <a:rPr lang="en-US" altLang="ko-KR" sz="1400" dirty="0"/>
              <a:t> 2</a:t>
            </a:r>
            <a:r>
              <a:rPr lang="ko-KR" altLang="en-US" sz="1400" dirty="0"/>
              <a:t>회 세탁</a:t>
            </a:r>
            <a:r>
              <a:rPr lang="en-US" altLang="ko-KR" sz="1400" dirty="0"/>
              <a:t>/ </a:t>
            </a:r>
            <a:r>
              <a:rPr lang="ko-KR" altLang="en-US" sz="1400" dirty="0"/>
              <a:t>주 </a:t>
            </a:r>
            <a:r>
              <a:rPr lang="en-US" altLang="ko-KR" sz="1400" dirty="0"/>
              <a:t>3</a:t>
            </a:r>
            <a:r>
              <a:rPr lang="ko-KR" altLang="en-US" sz="1400" dirty="0"/>
              <a:t>회 청소 서비스</a:t>
            </a:r>
            <a:endParaRPr lang="en-US" altLang="ko-KR" sz="1400" dirty="0"/>
          </a:p>
          <a:p>
            <a:r>
              <a:rPr lang="ko-KR" altLang="en-US" sz="1400" dirty="0"/>
              <a:t>   </a:t>
            </a:r>
            <a:r>
              <a:rPr lang="en-US" altLang="ko-KR" sz="1400" dirty="0"/>
              <a:t>-</a:t>
            </a:r>
            <a:r>
              <a:rPr lang="ko-KR" altLang="en-US" sz="1400" dirty="0"/>
              <a:t>픽업</a:t>
            </a:r>
            <a:r>
              <a:rPr lang="en-US" altLang="ko-KR" sz="1400" dirty="0"/>
              <a:t>/ </a:t>
            </a:r>
            <a:r>
              <a:rPr lang="ko-KR" altLang="en-US" sz="1400" dirty="0" err="1"/>
              <a:t>샌딩</a:t>
            </a:r>
            <a:r>
              <a:rPr lang="ko-KR" altLang="en-US" sz="1400" dirty="0"/>
              <a:t> 무료 서비스</a:t>
            </a:r>
            <a:endParaRPr lang="en-US" altLang="ko-KR" sz="1400" dirty="0"/>
          </a:p>
          <a:p>
            <a:r>
              <a:rPr lang="ko-KR" altLang="en-US" sz="1400" dirty="0"/>
              <a:t>   </a:t>
            </a:r>
            <a:r>
              <a:rPr lang="en-US" altLang="ko-KR" sz="1400" dirty="0"/>
              <a:t>-</a:t>
            </a:r>
            <a:r>
              <a:rPr lang="ko-KR" altLang="en-US" sz="1400" dirty="0"/>
              <a:t>균형 있는 식단으로 </a:t>
            </a:r>
            <a:r>
              <a:rPr lang="en-US" altLang="ko-KR" sz="1400" dirty="0"/>
              <a:t>1</a:t>
            </a:r>
            <a:r>
              <a:rPr lang="ko-KR" altLang="en-US" sz="1400" dirty="0"/>
              <a:t>일 </a:t>
            </a:r>
            <a:r>
              <a:rPr lang="en-US" altLang="ko-KR" sz="1400" dirty="0"/>
              <a:t>3</a:t>
            </a:r>
            <a:r>
              <a:rPr lang="ko-KR" altLang="en-US" sz="1400" dirty="0"/>
              <a:t>식 제공</a:t>
            </a:r>
            <a:endParaRPr lang="en-US" altLang="ko-KR" sz="1400" dirty="0"/>
          </a:p>
          <a:p>
            <a:endParaRPr lang="ko-KR" altLang="ko-KR" sz="1400" dirty="0"/>
          </a:p>
          <a:p>
            <a:r>
              <a:rPr lang="en-US" altLang="ko-KR" sz="1400" b="1" dirty="0"/>
              <a:t>5. </a:t>
            </a:r>
            <a:r>
              <a:rPr lang="ko-KR" altLang="en-US" sz="1400" b="1" dirty="0"/>
              <a:t>수준 높은 강사진과 세부 최고 수준의 학습시설</a:t>
            </a:r>
            <a:endParaRPr lang="en-US" altLang="ko-KR" sz="1400" b="1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0" y="6165304"/>
            <a:ext cx="914400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0" y="1772816"/>
            <a:ext cx="914400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941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0" y="765470"/>
            <a:ext cx="9144000" cy="576065"/>
            <a:chOff x="0" y="1340000"/>
            <a:chExt cx="9144000" cy="576065"/>
          </a:xfrm>
        </p:grpSpPr>
        <p:cxnSp>
          <p:nvCxnSpPr>
            <p:cNvPr id="33" name="직선 연결선 32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2" y="4102785"/>
            <a:ext cx="2156444" cy="23042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02785"/>
            <a:ext cx="2088232" cy="23042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02785"/>
            <a:ext cx="2160241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261" y="30876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Ayala Campus</a:t>
            </a:r>
            <a:endParaRPr lang="ko-KR" altLang="en-US" sz="36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08" y="4102785"/>
            <a:ext cx="2160240" cy="230425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65039" y="1517463"/>
            <a:ext cx="2156444" cy="25853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18480" y="1935397"/>
            <a:ext cx="2286000" cy="17081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altLang="ko-KR" sz="1500" dirty="0"/>
              <a:t>Cebu City </a:t>
            </a:r>
            <a:r>
              <a:rPr lang="ko-KR" altLang="ko-KR" sz="1500" dirty="0"/>
              <a:t>최대의 </a:t>
            </a:r>
            <a:endParaRPr lang="en-US" altLang="ko-KR" sz="1500" dirty="0"/>
          </a:p>
          <a:p>
            <a:pPr algn="ctr"/>
            <a:r>
              <a:rPr lang="ko-KR" altLang="ko-KR" sz="1500" dirty="0"/>
              <a:t>쇼핑인 </a:t>
            </a:r>
            <a:r>
              <a:rPr lang="ko-KR" altLang="ko-KR" sz="1500" dirty="0" err="1"/>
              <a:t>아얄라</a:t>
            </a:r>
            <a:r>
              <a:rPr lang="en-US" altLang="ko-KR" sz="1500" dirty="0"/>
              <a:t> </a:t>
            </a:r>
            <a:r>
              <a:rPr lang="ko-KR" altLang="ko-KR" sz="1500" dirty="0"/>
              <a:t>몰과 </a:t>
            </a:r>
            <a:endParaRPr lang="en-US" altLang="ko-KR" sz="1500" dirty="0"/>
          </a:p>
          <a:p>
            <a:pPr algn="ctr"/>
            <a:r>
              <a:rPr lang="ko-KR" altLang="ko-KR" sz="1500" dirty="0"/>
              <a:t>맞닿은</a:t>
            </a:r>
            <a:r>
              <a:rPr lang="en-US" altLang="ko-KR" sz="1500" dirty="0"/>
              <a:t> FLB</a:t>
            </a:r>
            <a:r>
              <a:rPr lang="ko-KR" altLang="ko-KR" sz="1500" dirty="0"/>
              <a:t>빌딩 </a:t>
            </a:r>
            <a:endParaRPr lang="en-US" altLang="ko-KR" sz="1500" dirty="0"/>
          </a:p>
          <a:p>
            <a:pPr algn="ctr"/>
            <a:r>
              <a:rPr lang="en-US" altLang="ko-KR" sz="1500" dirty="0"/>
              <a:t>10</a:t>
            </a:r>
            <a:r>
              <a:rPr lang="ko-KR" altLang="ko-KR" sz="1500" dirty="0"/>
              <a:t>층에 위치하여 </a:t>
            </a:r>
            <a:endParaRPr lang="en-US" altLang="ko-KR" sz="1500" dirty="0"/>
          </a:p>
          <a:p>
            <a:pPr algn="ctr"/>
            <a:r>
              <a:rPr lang="ko-KR" altLang="ko-KR" sz="1500" dirty="0"/>
              <a:t>편</a:t>
            </a:r>
            <a:r>
              <a:rPr lang="ko-KR" altLang="en-US" sz="1500" dirty="0"/>
              <a:t>리</a:t>
            </a:r>
            <a:r>
              <a:rPr lang="ko-KR" altLang="ko-KR" sz="1500" dirty="0"/>
              <a:t>한 접근</a:t>
            </a:r>
            <a:r>
              <a:rPr lang="ko-KR" altLang="en-US" sz="1500" dirty="0"/>
              <a:t>성</a:t>
            </a:r>
            <a:r>
              <a:rPr lang="ko-KR" altLang="ko-KR" sz="1500" dirty="0"/>
              <a:t>과 </a:t>
            </a:r>
            <a:endParaRPr lang="en-US" altLang="ko-KR" sz="1500" dirty="0"/>
          </a:p>
          <a:p>
            <a:pPr algn="ctr"/>
            <a:r>
              <a:rPr lang="ko-KR" altLang="ko-KR" sz="1500" dirty="0"/>
              <a:t>최고의 조망 제공</a:t>
            </a:r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01</a:t>
            </a:r>
            <a:endParaRPr lang="ko-KR" altLang="en-US" sz="4800" b="1" dirty="0"/>
          </a:p>
        </p:txBody>
      </p:sp>
      <p:sp>
        <p:nvSpPr>
          <p:cNvPr id="11" name="직사각형 10"/>
          <p:cNvSpPr/>
          <p:nvPr/>
        </p:nvSpPr>
        <p:spPr>
          <a:xfrm>
            <a:off x="2411760" y="1511967"/>
            <a:ext cx="2079931" cy="25908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571998" y="1517462"/>
            <a:ext cx="2160239" cy="258532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532808" y="2166230"/>
            <a:ext cx="2286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500" dirty="0"/>
              <a:t>열정적이고 </a:t>
            </a:r>
            <a:r>
              <a:rPr lang="ko-KR" altLang="en-US" sz="1500" dirty="0" err="1"/>
              <a:t>수준높은</a:t>
            </a:r>
            <a:r>
              <a:rPr lang="ko-KR" altLang="en-US" sz="1500" dirty="0"/>
              <a:t> </a:t>
            </a:r>
            <a:endParaRPr lang="en-US" altLang="ko-KR" sz="1500" dirty="0"/>
          </a:p>
          <a:p>
            <a:pPr algn="ctr"/>
            <a:r>
              <a:rPr lang="ko-KR" altLang="en-US" sz="1500" dirty="0">
                <a:ea typeface="HY강M" panose="02030600000101010101" pitchFamily="18" charset="-127"/>
              </a:rPr>
              <a:t>강사진과 친절한</a:t>
            </a:r>
            <a:endParaRPr lang="en-US" altLang="ko-KR" sz="1500" dirty="0">
              <a:ea typeface="HY강M" panose="02030600000101010101" pitchFamily="18" charset="-127"/>
            </a:endParaRPr>
          </a:p>
          <a:p>
            <a:pPr algn="ctr"/>
            <a:r>
              <a:rPr lang="ko-KR" altLang="en-US" sz="1500" dirty="0">
                <a:ea typeface="HY강M" panose="02030600000101010101" pitchFamily="18" charset="-127"/>
              </a:rPr>
              <a:t>학습매니저를 통한 </a:t>
            </a:r>
            <a:endParaRPr lang="en-US" altLang="ko-KR" sz="1500" dirty="0">
              <a:ea typeface="HY강M" panose="02030600000101010101" pitchFamily="18" charset="-127"/>
            </a:endParaRPr>
          </a:p>
          <a:p>
            <a:pPr algn="ctr"/>
            <a:r>
              <a:rPr lang="ko-KR" altLang="en-US" sz="1500" dirty="0">
                <a:ea typeface="HY강M" panose="02030600000101010101" pitchFamily="18" charset="-127"/>
              </a:rPr>
              <a:t>효과적이고 빠른 </a:t>
            </a:r>
            <a:endParaRPr lang="en-US" altLang="ko-KR" sz="1500" dirty="0">
              <a:ea typeface="HY강M" panose="02030600000101010101" pitchFamily="18" charset="-127"/>
            </a:endParaRPr>
          </a:p>
          <a:p>
            <a:pPr algn="ctr"/>
            <a:r>
              <a:rPr lang="ko-KR" altLang="en-US" sz="1500" dirty="0">
                <a:ea typeface="HY강M" panose="02030600000101010101" pitchFamily="18" charset="-127"/>
              </a:rPr>
              <a:t>실력향상</a:t>
            </a:r>
            <a:endParaRPr lang="en-US" altLang="ko-KR" sz="1500" dirty="0">
              <a:ea typeface="HY강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431726" y="2153351"/>
            <a:ext cx="207993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1500" dirty="0"/>
              <a:t>세련되고 깔끔한 </a:t>
            </a:r>
          </a:p>
          <a:p>
            <a:pPr algn="ctr"/>
            <a:r>
              <a:rPr lang="ko-KR" altLang="ko-KR" sz="1500" dirty="0" err="1"/>
              <a:t>카페식</a:t>
            </a:r>
            <a:r>
              <a:rPr lang="ko-KR" altLang="ko-KR" sz="1500" dirty="0"/>
              <a:t> 인테리어로 </a:t>
            </a:r>
            <a:endParaRPr lang="en-US" altLang="ko-KR" sz="1500" dirty="0"/>
          </a:p>
          <a:p>
            <a:pPr algn="ctr"/>
            <a:r>
              <a:rPr lang="ko-KR" altLang="en-US" sz="1500" dirty="0"/>
              <a:t>세부 최고 수준의</a:t>
            </a:r>
            <a:endParaRPr lang="en-US" altLang="ko-KR" sz="1500" dirty="0"/>
          </a:p>
          <a:p>
            <a:pPr algn="ctr"/>
            <a:r>
              <a:rPr lang="ko-KR" altLang="en-US" sz="1500" dirty="0"/>
              <a:t>학습 시설 제공</a:t>
            </a:r>
            <a:endParaRPr lang="ko-KR" altLang="ko-KR" sz="1500" dirty="0"/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818808" y="1517463"/>
            <a:ext cx="2160239" cy="258532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833368" y="1700808"/>
            <a:ext cx="21311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1500" dirty="0"/>
              <a:t>쇼핑몰</a:t>
            </a:r>
            <a:r>
              <a:rPr lang="en-US" altLang="ko-KR" sz="1500" dirty="0"/>
              <a:t>, </a:t>
            </a:r>
            <a:r>
              <a:rPr lang="ko-KR" altLang="ko-KR" sz="1500" dirty="0"/>
              <a:t>은행</a:t>
            </a:r>
            <a:r>
              <a:rPr lang="en-US" altLang="ko-KR" sz="1500" dirty="0"/>
              <a:t>, </a:t>
            </a:r>
            <a:r>
              <a:rPr lang="ko-KR" altLang="ko-KR" sz="1500" dirty="0"/>
              <a:t>레스토랑</a:t>
            </a:r>
            <a:r>
              <a:rPr lang="en-US" altLang="ko-KR" sz="1500" dirty="0"/>
              <a:t>, </a:t>
            </a:r>
            <a:r>
              <a:rPr lang="ko-KR" altLang="ko-KR" sz="1500" dirty="0"/>
              <a:t>약국 등과 </a:t>
            </a:r>
            <a:endParaRPr lang="en-US" altLang="ko-KR" sz="1500" dirty="0"/>
          </a:p>
          <a:p>
            <a:pPr algn="ctr"/>
            <a:r>
              <a:rPr lang="ko-KR" altLang="ko-KR" sz="1500" dirty="0"/>
              <a:t>호텔</a:t>
            </a:r>
            <a:r>
              <a:rPr lang="en-US" altLang="ko-KR" sz="1500" dirty="0"/>
              <a:t>, </a:t>
            </a:r>
            <a:r>
              <a:rPr lang="ko-KR" altLang="ko-KR" sz="1500" dirty="0"/>
              <a:t>콘도 등 다양한 숙박시설</a:t>
            </a:r>
            <a:r>
              <a:rPr lang="en-US" altLang="ko-KR" sz="1500" dirty="0"/>
              <a:t>.</a:t>
            </a:r>
            <a:r>
              <a:rPr lang="ko-KR" altLang="ko-KR" sz="1500" dirty="0"/>
              <a:t> </a:t>
            </a:r>
            <a:endParaRPr lang="en-US" altLang="ko-KR" sz="1500" dirty="0"/>
          </a:p>
          <a:p>
            <a:pPr algn="ctr"/>
            <a:endParaRPr lang="en-US" altLang="ko-KR" sz="1500" dirty="0"/>
          </a:p>
          <a:p>
            <a:pPr algn="ctr"/>
            <a:r>
              <a:rPr lang="ko-KR" altLang="ko-KR" sz="1500" dirty="0"/>
              <a:t>영어학습과 </a:t>
            </a:r>
            <a:endParaRPr lang="en-US" altLang="ko-KR" sz="1500" dirty="0"/>
          </a:p>
          <a:p>
            <a:pPr algn="ctr"/>
            <a:r>
              <a:rPr lang="ko-KR" altLang="ko-KR" sz="1500" dirty="0"/>
              <a:t>관광</a:t>
            </a:r>
            <a:r>
              <a:rPr lang="en-US" altLang="ko-KR" sz="1500" dirty="0"/>
              <a:t> </a:t>
            </a:r>
            <a:r>
              <a:rPr lang="ko-KR" altLang="en-US" sz="1500" dirty="0"/>
              <a:t>및 </a:t>
            </a:r>
            <a:r>
              <a:rPr lang="ko-KR" altLang="ko-KR" sz="1500" dirty="0"/>
              <a:t>여가</a:t>
            </a:r>
            <a:r>
              <a:rPr lang="ko-KR" altLang="en-US" sz="1500" dirty="0"/>
              <a:t>를</a:t>
            </a:r>
            <a:r>
              <a:rPr lang="ko-KR" altLang="ko-KR" sz="1500" dirty="0"/>
              <a:t> </a:t>
            </a:r>
            <a:endParaRPr lang="en-US" altLang="ko-KR" sz="1500" dirty="0"/>
          </a:p>
          <a:p>
            <a:pPr algn="ctr"/>
            <a:r>
              <a:rPr lang="ko-KR" altLang="en-US" sz="1500" dirty="0"/>
              <a:t>함께</a:t>
            </a:r>
            <a:r>
              <a:rPr lang="ko-KR" altLang="ko-KR" sz="1500" dirty="0"/>
              <a:t> 즐길 수 있는 </a:t>
            </a:r>
            <a:endParaRPr lang="en-US" altLang="ko-KR" sz="1500" dirty="0"/>
          </a:p>
          <a:p>
            <a:pPr algn="ctr"/>
            <a:r>
              <a:rPr lang="ko-KR" altLang="ko-KR" sz="1500" dirty="0"/>
              <a:t>최적의 입지조건</a:t>
            </a:r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952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841641"/>
            <a:ext cx="9144000" cy="576065"/>
            <a:chOff x="0" y="1340000"/>
            <a:chExt cx="9144000" cy="576065"/>
          </a:xfrm>
        </p:grpSpPr>
        <p:cxnSp>
          <p:nvCxnSpPr>
            <p:cNvPr id="23" name="직선 연결선 22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9080"/>
            <a:ext cx="2160240" cy="230425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43" y="4149080"/>
            <a:ext cx="2157549" cy="23042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1" y="4149080"/>
            <a:ext cx="2204905" cy="2304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141" y="41210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err="1"/>
              <a:t>Banilad</a:t>
            </a:r>
            <a:r>
              <a:rPr lang="en-US" altLang="ko-KR" sz="3600" dirty="0"/>
              <a:t> Campus</a:t>
            </a:r>
            <a:endParaRPr lang="ko-KR" altLang="en-US" sz="3600" dirty="0"/>
          </a:p>
        </p:txBody>
      </p:sp>
      <p:sp>
        <p:nvSpPr>
          <p:cNvPr id="13" name="직사각형 12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01</a:t>
            </a:r>
            <a:endParaRPr lang="ko-KR" altLang="en-US" sz="48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2" y="4149080"/>
            <a:ext cx="2078937" cy="230257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79513" y="1671764"/>
            <a:ext cx="2078938" cy="247731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55680" y="2322049"/>
            <a:ext cx="21602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1500" dirty="0"/>
              <a:t>세부에서 </a:t>
            </a:r>
            <a:r>
              <a:rPr lang="ko-KR" altLang="en-US" sz="1500" dirty="0"/>
              <a:t>가장 </a:t>
            </a:r>
            <a:r>
              <a:rPr lang="ko-KR" altLang="ko-KR" sz="1500" dirty="0"/>
              <a:t>부촌인</a:t>
            </a:r>
            <a:endParaRPr lang="en-US" altLang="ko-KR" sz="1500" dirty="0"/>
          </a:p>
          <a:p>
            <a:pPr algn="ctr"/>
            <a:r>
              <a:rPr lang="ko-KR" altLang="ko-KR" sz="1500" dirty="0"/>
              <a:t> </a:t>
            </a:r>
            <a:r>
              <a:rPr lang="en-US" altLang="ko-KR" sz="1500" dirty="0"/>
              <a:t>Maria Luisa Village</a:t>
            </a:r>
            <a:r>
              <a:rPr lang="ko-KR" altLang="ko-KR" sz="1500" dirty="0"/>
              <a:t>에 위치</a:t>
            </a:r>
            <a:r>
              <a:rPr lang="ko-KR" altLang="en-US" sz="1500" dirty="0"/>
              <a:t>하여</a:t>
            </a:r>
            <a:endParaRPr lang="en-US" altLang="ko-KR" sz="1500" dirty="0"/>
          </a:p>
          <a:p>
            <a:pPr algn="ctr"/>
            <a:r>
              <a:rPr lang="ko-KR" altLang="en-US" sz="1500" dirty="0"/>
              <a:t>안전한 치안</a:t>
            </a:r>
            <a:endParaRPr lang="ko-KR" altLang="ko-KR" sz="1500" dirty="0"/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42443" y="1671762"/>
            <a:ext cx="2157549" cy="24773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307887" y="2204864"/>
            <a:ext cx="22266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1500" dirty="0"/>
              <a:t>센터 주변에 </a:t>
            </a:r>
            <a:r>
              <a:rPr lang="en-US" altLang="ko-KR" sz="1500" dirty="0"/>
              <a:t>BTC, </a:t>
            </a:r>
          </a:p>
          <a:p>
            <a:pPr algn="ctr"/>
            <a:r>
              <a:rPr lang="ko-KR" altLang="ko-KR" sz="1500" dirty="0"/>
              <a:t>수영장</a:t>
            </a:r>
            <a:r>
              <a:rPr lang="en-US" altLang="ko-KR" sz="1500" dirty="0"/>
              <a:t>, </a:t>
            </a:r>
            <a:r>
              <a:rPr lang="ko-KR" altLang="en-US" sz="1500" dirty="0"/>
              <a:t>피트니스 센터</a:t>
            </a:r>
            <a:r>
              <a:rPr lang="ko-KR" altLang="ko-KR" sz="1500" dirty="0"/>
              <a:t> 등이 </a:t>
            </a:r>
            <a:endParaRPr lang="en-US" altLang="ko-KR" sz="1500" dirty="0"/>
          </a:p>
          <a:p>
            <a:pPr algn="ctr"/>
            <a:r>
              <a:rPr lang="ko-KR" altLang="ko-KR" sz="1500" dirty="0"/>
              <a:t>도보</a:t>
            </a:r>
            <a:r>
              <a:rPr lang="ko-KR" altLang="en-US" sz="1500" dirty="0"/>
              <a:t>로</a:t>
            </a:r>
            <a:r>
              <a:rPr lang="en-US" altLang="ko-KR" sz="1500" dirty="0"/>
              <a:t> </a:t>
            </a:r>
            <a:r>
              <a:rPr lang="ko-KR" altLang="ko-KR" sz="1500" dirty="0"/>
              <a:t>이동이 가능한 거리에 위치</a:t>
            </a:r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564854" y="1662338"/>
            <a:ext cx="2167386" cy="248674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540545" y="2306776"/>
            <a:ext cx="223717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/>
              <a:t>24</a:t>
            </a:r>
            <a:r>
              <a:rPr lang="ko-KR" altLang="ko-KR" sz="1500" dirty="0"/>
              <a:t>시간 매니저가 </a:t>
            </a:r>
            <a:endParaRPr lang="en-US" altLang="ko-KR" sz="1500" dirty="0"/>
          </a:p>
          <a:p>
            <a:pPr algn="ctr"/>
            <a:r>
              <a:rPr lang="ko-KR" altLang="ko-KR" sz="1500" dirty="0"/>
              <a:t>상주하여 </a:t>
            </a:r>
            <a:r>
              <a:rPr lang="ko-KR" altLang="en-US" sz="1500" dirty="0"/>
              <a:t>학습 및</a:t>
            </a:r>
            <a:endParaRPr lang="en-US" altLang="ko-KR" sz="1500" dirty="0"/>
          </a:p>
          <a:p>
            <a:pPr algn="ctr"/>
            <a:r>
              <a:rPr lang="ko-KR" altLang="en-US" sz="1500" dirty="0"/>
              <a:t>생활에 대한 도움</a:t>
            </a:r>
            <a:endParaRPr lang="en-US" altLang="ko-KR" sz="1500" dirty="0"/>
          </a:p>
          <a:p>
            <a:pPr algn="ctr"/>
            <a:r>
              <a:rPr lang="ko-KR" altLang="en-US" sz="1500" dirty="0"/>
              <a:t>상시 제공</a:t>
            </a:r>
            <a:endParaRPr lang="ko-KR" altLang="ko-KR" sz="1500" dirty="0"/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804248" y="1671760"/>
            <a:ext cx="2232952" cy="24773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6810342" y="1988840"/>
            <a:ext cx="2286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/>
              <a:t>	</a:t>
            </a:r>
          </a:p>
          <a:p>
            <a:pPr algn="ctr"/>
            <a:r>
              <a:rPr lang="ko-KR" altLang="en-US" sz="1500" dirty="0"/>
              <a:t>깔끔한 기숙시설에서 </a:t>
            </a:r>
            <a:endParaRPr lang="en-US" altLang="ko-KR" sz="1500" dirty="0"/>
          </a:p>
          <a:p>
            <a:pPr algn="ctr"/>
            <a:r>
              <a:rPr lang="ko-KR" altLang="en-US" sz="1500" dirty="0"/>
              <a:t>학습에만 집중할 수 </a:t>
            </a:r>
            <a:endParaRPr lang="en-US" altLang="ko-KR" sz="1500" dirty="0"/>
          </a:p>
          <a:p>
            <a:pPr algn="ctr"/>
            <a:r>
              <a:rPr lang="ko-KR" altLang="en-US" sz="1500" dirty="0"/>
              <a:t>있도록 제공되는 </a:t>
            </a:r>
            <a:endParaRPr lang="en-US" altLang="ko-KR" sz="1500" dirty="0"/>
          </a:p>
          <a:p>
            <a:pPr algn="ctr"/>
            <a:r>
              <a:rPr lang="ko-KR" altLang="en-US" sz="1500" dirty="0"/>
              <a:t>청소</a:t>
            </a:r>
            <a:r>
              <a:rPr lang="en-US" altLang="ko-KR" sz="1500" dirty="0"/>
              <a:t>/</a:t>
            </a:r>
            <a:r>
              <a:rPr lang="ko-KR" altLang="en-US" sz="1500" dirty="0"/>
              <a:t>세탁</a:t>
            </a:r>
            <a:r>
              <a:rPr lang="en-US" altLang="ko-KR" sz="1500" dirty="0"/>
              <a:t>/</a:t>
            </a:r>
            <a:r>
              <a:rPr lang="ko-KR" altLang="en-US" sz="1500" dirty="0"/>
              <a:t>식사제공 </a:t>
            </a:r>
            <a:endParaRPr lang="en-US" altLang="ko-KR" sz="1500" dirty="0"/>
          </a:p>
          <a:p>
            <a:pPr algn="ctr"/>
            <a:r>
              <a:rPr lang="ko-KR" altLang="en-US" sz="1500" dirty="0"/>
              <a:t>서비스</a:t>
            </a:r>
            <a:endParaRPr lang="ko-KR" altLang="ko-KR" sz="1500" dirty="0"/>
          </a:p>
          <a:p>
            <a:pPr algn="ctr"/>
            <a:endParaRPr lang="en-US" altLang="ko-KR" sz="1500" b="1" dirty="0"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25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20421" y="836711"/>
            <a:ext cx="9144000" cy="576065"/>
            <a:chOff x="0" y="1340000"/>
            <a:chExt cx="9144000" cy="576065"/>
          </a:xfrm>
        </p:grpSpPr>
        <p:cxnSp>
          <p:nvCxnSpPr>
            <p:cNvPr id="17" name="직선 연결선 16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0592"/>
            <a:ext cx="4248472" cy="4270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40731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in Cebu City</a:t>
            </a:r>
            <a:endParaRPr lang="ko-KR" altLang="en-US" sz="3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91" y="4221088"/>
            <a:ext cx="2160240" cy="18047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38" y="4221088"/>
            <a:ext cx="2016538" cy="18093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772816"/>
            <a:ext cx="2016538" cy="180470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2160240" cy="180020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8212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01</a:t>
            </a:r>
            <a:endParaRPr lang="ko-KR" altLang="en-US" sz="4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99993" y="3656057"/>
            <a:ext cx="2304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Ayala </a:t>
            </a:r>
            <a:r>
              <a:rPr lang="ko-KR" altLang="en-US" sz="1200" dirty="0"/>
              <a:t>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233" y="3671446"/>
            <a:ext cx="2304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/>
              <a:t>IT </a:t>
            </a:r>
            <a:r>
              <a:rPr lang="ko-KR" altLang="en-US" sz="1100" dirty="0" err="1"/>
              <a:t>파크</a:t>
            </a:r>
            <a:endParaRPr lang="ko-KR" alt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9992" y="6032321"/>
            <a:ext cx="2304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/>
              <a:t>피트니스 센터</a:t>
            </a:r>
            <a:r>
              <a:rPr lang="en-US" altLang="ko-KR" sz="1200" dirty="0"/>
              <a:t>(</a:t>
            </a:r>
            <a:r>
              <a:rPr lang="ko-KR" altLang="en-US" sz="1200" dirty="0" err="1"/>
              <a:t>바닐라드</a:t>
            </a:r>
            <a:r>
              <a:rPr lang="ko-KR" altLang="en-US" sz="1200" dirty="0"/>
              <a:t> 센터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660232" y="6021288"/>
            <a:ext cx="2304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/>
              <a:t>스포츠 클럽</a:t>
            </a:r>
            <a:r>
              <a:rPr lang="en-US" altLang="ko-KR" sz="1200" dirty="0"/>
              <a:t>(</a:t>
            </a:r>
            <a:r>
              <a:rPr lang="ko-KR" altLang="en-US" sz="1200" dirty="0" err="1"/>
              <a:t>바닐라드</a:t>
            </a:r>
            <a:r>
              <a:rPr lang="ko-KR" altLang="en-US" sz="1200" dirty="0"/>
              <a:t> 센터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4204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28403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가족연수</a:t>
            </a:r>
            <a:endParaRPr lang="en-US" altLang="ko-KR" sz="3600" dirty="0"/>
          </a:p>
          <a:p>
            <a:endParaRPr lang="en-US" altLang="ko-KR" dirty="0"/>
          </a:p>
          <a:p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0" y="44624"/>
            <a:ext cx="9144000" cy="1089412"/>
            <a:chOff x="0" y="44624"/>
            <a:chExt cx="9144000" cy="1089412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0" y="1052735"/>
              <a:ext cx="91440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직사각형 5"/>
            <p:cNvSpPr/>
            <p:nvPr/>
          </p:nvSpPr>
          <p:spPr>
            <a:xfrm>
              <a:off x="98212" y="44624"/>
              <a:ext cx="1089412" cy="1089412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b="1" dirty="0"/>
                <a:t>02</a:t>
              </a:r>
              <a:endParaRPr lang="ko-KR" altLang="en-US" sz="4800" b="1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764" y="1366897"/>
            <a:ext cx="9144000" cy="2785603"/>
            <a:chOff x="0" y="764704"/>
            <a:chExt cx="9144000" cy="3064307"/>
          </a:xfrm>
        </p:grpSpPr>
        <p:sp>
          <p:nvSpPr>
            <p:cNvPr id="9" name="직사각형 8"/>
            <p:cNvSpPr/>
            <p:nvPr/>
          </p:nvSpPr>
          <p:spPr>
            <a:xfrm>
              <a:off x="0" y="764704"/>
              <a:ext cx="9144000" cy="23042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가족연수</a:t>
              </a:r>
              <a:br>
                <a:rPr lang="en-US" altLang="ko-KR" sz="1600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</a:br>
              <a:br>
                <a:rPr lang="en-US" altLang="ko-KR" sz="1600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</a:br>
              <a:endParaRPr lang="id-ID" altLang="ko-KR" sz="1600" spc="-1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4704"/>
              <a:ext cx="2843807" cy="23042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43808" y="1052736"/>
              <a:ext cx="6192688" cy="277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가족연수 프로그램은  학생과  부모님에게 별도의  프로그램을  제공하여  연수  효율을  최대한  높이는  프로그램입니다</a:t>
              </a:r>
              <a:r>
                <a:rPr lang="en-US" altLang="ko-KR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. </a:t>
              </a:r>
            </a:p>
            <a:p>
              <a:r>
                <a:rPr lang="en-US" altLang="ko-KR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 </a:t>
              </a:r>
            </a:p>
            <a:p>
              <a:r>
                <a:rPr lang="ko-KR" altLang="en-US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여행은  물론  영어연수까지  할  수  있는  일석이조  프로그램으로</a:t>
              </a:r>
              <a:r>
                <a:rPr lang="en-US" altLang="ko-KR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, </a:t>
              </a:r>
              <a:r>
                <a:rPr lang="ko-KR" altLang="en-US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관광  도시인  세부에서  자녀들과  함께  즐거운 추억을</a:t>
              </a:r>
              <a:endParaRPr lang="en-US" altLang="ko-KR" b="1" spc="-1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  <a:p>
              <a:r>
                <a:rPr lang="ko-KR" altLang="en-US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만들어 보십시오</a:t>
              </a:r>
              <a:r>
                <a:rPr lang="en-US" altLang="ko-KR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.</a:t>
              </a:r>
              <a:br>
                <a:rPr lang="en-US" altLang="ko-KR" sz="1600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</a:br>
              <a:br>
                <a:rPr lang="en-US" altLang="ko-KR" sz="1600" b="1" spc="-1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</a:br>
              <a:endParaRPr lang="id-ID" altLang="ko-KR" sz="1600" b="1" spc="-1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  <a:p>
              <a:endParaRPr lang="ko-KR" alt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8212" y="3789040"/>
            <a:ext cx="8940048" cy="286232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ko-KR" sz="1500" b="1" dirty="0"/>
          </a:p>
          <a:p>
            <a:r>
              <a:rPr lang="en-US" altLang="ko-KR" sz="1500" b="1" dirty="0"/>
              <a:t>1. </a:t>
            </a:r>
            <a:r>
              <a:rPr lang="ko-KR" altLang="ko-KR" sz="1500" b="1" dirty="0"/>
              <a:t>정규 수업 이외의 시간은 자녀와 부모님 동</a:t>
            </a:r>
            <a:r>
              <a:rPr lang="ko-KR" altLang="en-US" sz="1500" b="1" dirty="0"/>
              <a:t>반 </a:t>
            </a:r>
            <a:r>
              <a:rPr lang="ko-KR" altLang="ko-KR" sz="1500" b="1" dirty="0"/>
              <a:t>외출 가능</a:t>
            </a:r>
            <a:endParaRPr lang="en-US" altLang="ko-KR" sz="1500" b="1" dirty="0"/>
          </a:p>
          <a:p>
            <a:pPr marL="342900" indent="-342900">
              <a:buAutoNum type="arabicPeriod"/>
            </a:pPr>
            <a:endParaRPr lang="en-US" altLang="ko-KR" sz="1500" b="1" dirty="0"/>
          </a:p>
          <a:p>
            <a:r>
              <a:rPr lang="en-US" altLang="ko-KR" sz="1500" b="1" dirty="0"/>
              <a:t>2. </a:t>
            </a:r>
            <a:r>
              <a:rPr lang="ko-KR" altLang="en-US" sz="1500" b="1" dirty="0"/>
              <a:t>단기 등록이</a:t>
            </a:r>
            <a:r>
              <a:rPr lang="en-US" altLang="ko-KR" sz="1500" b="1" dirty="0"/>
              <a:t>(1</a:t>
            </a:r>
            <a:r>
              <a:rPr lang="ko-KR" altLang="en-US" sz="1500" b="1" dirty="0"/>
              <a:t>주일 이상</a:t>
            </a:r>
            <a:r>
              <a:rPr lang="en-US" altLang="ko-KR" sz="1500" b="1" dirty="0"/>
              <a:t>)</a:t>
            </a:r>
            <a:r>
              <a:rPr lang="ko-KR" altLang="en-US" sz="1500" b="1" dirty="0"/>
              <a:t> 가능하여 효율적인 스케쥴 가능</a:t>
            </a:r>
            <a:endParaRPr lang="en-US" altLang="ko-KR" sz="1500" b="1" dirty="0"/>
          </a:p>
          <a:p>
            <a:pPr marL="342900" indent="-342900">
              <a:buAutoNum type="arabicPeriod"/>
            </a:pPr>
            <a:endParaRPr lang="ko-KR" altLang="ko-KR" sz="1500" dirty="0"/>
          </a:p>
          <a:p>
            <a:r>
              <a:rPr lang="en-US" altLang="ko-KR" sz="1500" b="1" dirty="0"/>
              <a:t>3. </a:t>
            </a:r>
            <a:r>
              <a:rPr lang="ko-KR" altLang="en-US" sz="1500" b="1" dirty="0"/>
              <a:t>각</a:t>
            </a:r>
            <a:r>
              <a:rPr lang="ko-KR" altLang="ko-KR" sz="1500" b="1" dirty="0"/>
              <a:t>종 </a:t>
            </a:r>
            <a:r>
              <a:rPr lang="ko-KR" altLang="en-US" sz="1500" b="1" dirty="0"/>
              <a:t>현지 </a:t>
            </a:r>
            <a:r>
              <a:rPr lang="ko-KR" altLang="ko-KR" sz="1500" b="1" dirty="0"/>
              <a:t>액티비티 프로그램 </a:t>
            </a:r>
            <a:r>
              <a:rPr lang="ko-KR" altLang="en-US" sz="1500" b="1" dirty="0"/>
              <a:t>정보 제공</a:t>
            </a:r>
            <a:endParaRPr lang="en-US" altLang="ko-KR" sz="1500" b="1" dirty="0"/>
          </a:p>
          <a:p>
            <a:endParaRPr lang="ko-KR" altLang="ko-KR" sz="1500" dirty="0"/>
          </a:p>
          <a:p>
            <a:r>
              <a:rPr lang="en-US" altLang="ko-KR" sz="1500" b="1" dirty="0"/>
              <a:t>4. </a:t>
            </a:r>
            <a:r>
              <a:rPr lang="ko-KR" altLang="en-US" sz="1500" b="1" dirty="0"/>
              <a:t>외부숙소</a:t>
            </a:r>
            <a:r>
              <a:rPr lang="en-US" altLang="ko-KR" sz="1500" b="1" dirty="0"/>
              <a:t>( </a:t>
            </a:r>
            <a:r>
              <a:rPr lang="ko-KR" altLang="en-US" sz="1500" b="1" dirty="0"/>
              <a:t>호텔</a:t>
            </a:r>
            <a:r>
              <a:rPr lang="en-US" altLang="ko-KR" sz="1500" b="1" dirty="0"/>
              <a:t>, </a:t>
            </a:r>
            <a:r>
              <a:rPr lang="ko-KR" altLang="en-US" sz="1500" b="1" dirty="0"/>
              <a:t>콘도 등</a:t>
            </a:r>
            <a:r>
              <a:rPr lang="en-US" altLang="ko-KR" sz="1500" b="1" dirty="0"/>
              <a:t>) </a:t>
            </a:r>
            <a:r>
              <a:rPr lang="ko-KR" altLang="ko-KR" sz="1500" b="1" dirty="0"/>
              <a:t>이용가능</a:t>
            </a:r>
            <a:r>
              <a:rPr lang="en-US" altLang="ko-KR" sz="1500" b="1" dirty="0"/>
              <a:t> </a:t>
            </a:r>
            <a:r>
              <a:rPr lang="ko-KR" altLang="en-US" sz="1500" b="1" dirty="0"/>
              <a:t>및 주변 숙소 정보 제공</a:t>
            </a:r>
            <a:r>
              <a:rPr lang="en-US" altLang="ko-KR" sz="1500" b="1" dirty="0"/>
              <a:t> (</a:t>
            </a:r>
            <a:r>
              <a:rPr lang="ko-KR" altLang="en-US" sz="1500" b="1" dirty="0" err="1"/>
              <a:t>아얄라</a:t>
            </a:r>
            <a:r>
              <a:rPr lang="ko-KR" altLang="en-US" sz="1500" b="1" dirty="0"/>
              <a:t> 캠퍼스</a:t>
            </a:r>
            <a:r>
              <a:rPr lang="en-US" altLang="ko-KR" sz="1500" b="1" dirty="0"/>
              <a:t>)</a:t>
            </a:r>
          </a:p>
          <a:p>
            <a:endParaRPr lang="ko-KR" altLang="ko-KR" sz="1500" dirty="0"/>
          </a:p>
          <a:p>
            <a:r>
              <a:rPr lang="en-US" altLang="ko-KR" sz="1500" b="1" dirty="0"/>
              <a:t>5. </a:t>
            </a:r>
            <a:r>
              <a:rPr lang="ko-KR" altLang="en-US" sz="1500" b="1" dirty="0"/>
              <a:t>자녀 단독 수업 가능 </a:t>
            </a:r>
            <a:r>
              <a:rPr lang="en-US" altLang="ko-KR" sz="1500" b="1" dirty="0"/>
              <a:t>- </a:t>
            </a:r>
            <a:r>
              <a:rPr lang="ko-KR" altLang="en-US" sz="1500" b="1" dirty="0" err="1"/>
              <a:t>아얄라</a:t>
            </a:r>
            <a:r>
              <a:rPr lang="ko-KR" altLang="en-US" sz="1500" b="1" dirty="0"/>
              <a:t> 캠퍼스</a:t>
            </a:r>
            <a:r>
              <a:rPr lang="en-US" altLang="ko-KR" sz="1500" b="1" dirty="0"/>
              <a:t>, </a:t>
            </a:r>
            <a:r>
              <a:rPr lang="ko-KR" altLang="en-US" sz="1500" b="1" dirty="0"/>
              <a:t>만</a:t>
            </a:r>
            <a:r>
              <a:rPr lang="en-US" altLang="ko-KR" sz="1500" b="1" dirty="0"/>
              <a:t>10</a:t>
            </a:r>
            <a:r>
              <a:rPr lang="ko-KR" altLang="en-US" sz="1500" b="1" dirty="0"/>
              <a:t>세 이상</a:t>
            </a:r>
            <a:r>
              <a:rPr lang="en-US" altLang="ko-KR" sz="1500" b="1" dirty="0"/>
              <a:t>.(</a:t>
            </a:r>
            <a:r>
              <a:rPr lang="ko-KR" altLang="en-US" sz="1500" b="1" dirty="0"/>
              <a:t>초</a:t>
            </a:r>
            <a:r>
              <a:rPr lang="en-US" altLang="ko-KR" sz="1500" b="1" dirty="0"/>
              <a:t>4)</a:t>
            </a:r>
          </a:p>
          <a:p>
            <a:r>
              <a:rPr lang="en-US" altLang="ko-KR" sz="1500" b="1" dirty="0">
                <a:solidFill>
                  <a:srgbClr val="FF0000"/>
                </a:solidFill>
              </a:rPr>
              <a:t>(</a:t>
            </a:r>
            <a:r>
              <a:rPr lang="ko-KR" altLang="en-US" sz="1500" b="1" dirty="0">
                <a:solidFill>
                  <a:srgbClr val="FF0000"/>
                </a:solidFill>
              </a:rPr>
              <a:t>만</a:t>
            </a:r>
            <a:r>
              <a:rPr lang="en-US" altLang="ko-KR" sz="1500" b="1" dirty="0">
                <a:solidFill>
                  <a:srgbClr val="FF0000"/>
                </a:solidFill>
              </a:rPr>
              <a:t>10</a:t>
            </a:r>
            <a:r>
              <a:rPr lang="ko-KR" altLang="en-US" sz="1500" b="1" dirty="0">
                <a:solidFill>
                  <a:srgbClr val="FF0000"/>
                </a:solidFill>
              </a:rPr>
              <a:t>세 미만의 경우 만</a:t>
            </a:r>
            <a:r>
              <a:rPr lang="en-US" altLang="ko-KR" sz="1500" b="1" dirty="0">
                <a:solidFill>
                  <a:srgbClr val="FF0000"/>
                </a:solidFill>
              </a:rPr>
              <a:t>7</a:t>
            </a:r>
            <a:r>
              <a:rPr lang="ko-KR" altLang="en-US" sz="1500" b="1" dirty="0">
                <a:solidFill>
                  <a:srgbClr val="FF0000"/>
                </a:solidFill>
              </a:rPr>
              <a:t>세부터 등록 가능하며 자녀 </a:t>
            </a:r>
            <a:r>
              <a:rPr lang="ko-KR" altLang="en-US" sz="1500" b="1" dirty="0" err="1">
                <a:solidFill>
                  <a:srgbClr val="FF0000"/>
                </a:solidFill>
              </a:rPr>
              <a:t>수업시수와</a:t>
            </a:r>
            <a:r>
              <a:rPr lang="ko-KR" altLang="en-US" sz="1500" b="1" dirty="0">
                <a:solidFill>
                  <a:srgbClr val="FF0000"/>
                </a:solidFill>
              </a:rPr>
              <a:t> 동일한 보호자 동반 등록 필수</a:t>
            </a:r>
            <a:r>
              <a:rPr lang="en-US" altLang="ko-KR" sz="1500" b="1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ko-KR" sz="15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520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879103"/>
            <a:ext cx="9144000" cy="576065"/>
            <a:chOff x="0" y="1340000"/>
            <a:chExt cx="9144000" cy="576065"/>
          </a:xfrm>
        </p:grpSpPr>
        <p:cxnSp>
          <p:nvCxnSpPr>
            <p:cNvPr id="14" name="직선 연결선 13"/>
            <p:cNvCxnSpPr/>
            <p:nvPr/>
          </p:nvCxnSpPr>
          <p:spPr>
            <a:xfrm flipV="1">
              <a:off x="0" y="1556792"/>
              <a:ext cx="9144000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228" y="1340000"/>
              <a:ext cx="1065410" cy="576065"/>
            </a:xfrm>
            <a:prstGeom prst="rect">
              <a:avLst/>
            </a:prstGeom>
          </p:spPr>
        </p:pic>
      </p:grpSp>
      <p:sp>
        <p:nvSpPr>
          <p:cNvPr id="6" name="직사각형 5"/>
          <p:cNvSpPr/>
          <p:nvPr/>
        </p:nvSpPr>
        <p:spPr>
          <a:xfrm>
            <a:off x="107504" y="44624"/>
            <a:ext cx="1089412" cy="10894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/>
              <a:t>02</a:t>
            </a:r>
            <a:endParaRPr lang="ko-KR" altLang="en-US" sz="48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9061"/>
            <a:ext cx="3168352" cy="2376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48944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IMS </a:t>
            </a:r>
            <a:r>
              <a:rPr lang="ko-KR" altLang="en-US" sz="3600" dirty="0"/>
              <a:t>가족연수</a:t>
            </a:r>
            <a:r>
              <a:rPr lang="en-US" altLang="ko-KR" sz="3600" dirty="0"/>
              <a:t> </a:t>
            </a:r>
            <a:r>
              <a:rPr lang="ko-KR" altLang="en-US" sz="3600" dirty="0"/>
              <a:t>모집요강</a:t>
            </a:r>
            <a:endParaRPr lang="en-US" altLang="ko-KR" sz="3600" dirty="0"/>
          </a:p>
          <a:p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1" y="4110018"/>
            <a:ext cx="3173867" cy="250490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743908" y="1699061"/>
            <a:ext cx="5328592" cy="3554819"/>
          </a:xfrm>
          <a:prstGeom prst="rect">
            <a:avLst/>
          </a:prstGeom>
        </p:spPr>
        <p:txBody>
          <a:bodyPr wrap="square" anchor="b" anchorCtr="1">
            <a:spAutoFit/>
          </a:bodyPr>
          <a:lstStyle/>
          <a:p>
            <a:r>
              <a:rPr lang="ko-KR" altLang="en-US" sz="1500" b="1" dirty="0">
                <a:solidFill>
                  <a:schemeClr val="tx2"/>
                </a:solidFill>
              </a:rPr>
              <a:t>연수 장소   </a:t>
            </a:r>
            <a:r>
              <a:rPr lang="en-US" altLang="ko-KR" sz="1500" b="1" dirty="0">
                <a:solidFill>
                  <a:schemeClr val="tx2"/>
                </a:solidFill>
              </a:rPr>
              <a:t>          </a:t>
            </a:r>
            <a:r>
              <a:rPr lang="en-US" altLang="ko-KR" sz="1500" dirty="0"/>
              <a:t>IMS </a:t>
            </a:r>
            <a:r>
              <a:rPr lang="ko-KR" altLang="en-US" sz="1500" dirty="0" err="1"/>
              <a:t>바닐라드</a:t>
            </a:r>
            <a:r>
              <a:rPr lang="ko-KR" altLang="en-US" sz="1500" dirty="0"/>
              <a:t> 캠퍼스</a:t>
            </a:r>
            <a:r>
              <a:rPr lang="en-US" altLang="ko-KR" sz="1500" dirty="0"/>
              <a:t> / </a:t>
            </a:r>
            <a:r>
              <a:rPr lang="ko-KR" altLang="en-US" sz="1500" dirty="0" err="1"/>
              <a:t>아얄라</a:t>
            </a:r>
            <a:r>
              <a:rPr lang="ko-KR" altLang="en-US" sz="1500" dirty="0"/>
              <a:t> 캠퍼스</a:t>
            </a:r>
            <a:endParaRPr lang="en-US" altLang="ko-KR" sz="1500" dirty="0"/>
          </a:p>
          <a:p>
            <a:pPr marL="342900" indent="-342900">
              <a:buAutoNum type="arabicPeriod"/>
            </a:pPr>
            <a:endParaRPr lang="en-US" altLang="ko-KR" sz="1500" dirty="0"/>
          </a:p>
          <a:p>
            <a:r>
              <a:rPr lang="ko-KR" altLang="en-US" sz="1500" b="1" dirty="0">
                <a:solidFill>
                  <a:schemeClr val="tx2"/>
                </a:solidFill>
              </a:rPr>
              <a:t>모집 대상   </a:t>
            </a:r>
            <a:r>
              <a:rPr lang="en-US" altLang="ko-KR" sz="1500" b="1" dirty="0">
                <a:solidFill>
                  <a:schemeClr val="tx2"/>
                </a:solidFill>
              </a:rPr>
              <a:t>                   </a:t>
            </a:r>
            <a:r>
              <a:rPr lang="ko-KR" altLang="en-US" sz="1500" dirty="0"/>
              <a:t>부모님 및 자녀</a:t>
            </a:r>
            <a:endParaRPr lang="en-US" altLang="ko-KR" sz="1500" dirty="0"/>
          </a:p>
          <a:p>
            <a:pPr marL="342900" indent="-342900">
              <a:buAutoNum type="arabicPeriod"/>
            </a:pPr>
            <a:endParaRPr lang="en-US" altLang="ko-KR" sz="1500" dirty="0"/>
          </a:p>
          <a:p>
            <a:r>
              <a:rPr lang="ko-KR" altLang="en-US" sz="1500" b="1" dirty="0">
                <a:solidFill>
                  <a:schemeClr val="tx2"/>
                </a:solidFill>
              </a:rPr>
              <a:t>수업 구성</a:t>
            </a:r>
            <a:r>
              <a:rPr lang="en-US" altLang="ko-KR" sz="1500" b="1" dirty="0"/>
              <a:t>       </a:t>
            </a:r>
            <a:r>
              <a:rPr lang="ko-KR" altLang="en-US" sz="1500" dirty="0"/>
              <a:t>학생 </a:t>
            </a:r>
            <a:r>
              <a:rPr lang="en-US" altLang="ko-KR" sz="1500" dirty="0"/>
              <a:t>- 1</a:t>
            </a:r>
            <a:r>
              <a:rPr lang="ko-KR" altLang="en-US" sz="1500" dirty="0"/>
              <a:t>대</a:t>
            </a:r>
            <a:r>
              <a:rPr lang="en-US" altLang="ko-KR" sz="1500" dirty="0"/>
              <a:t>1 </a:t>
            </a:r>
            <a:r>
              <a:rPr lang="ko-KR" altLang="en-US" sz="1500" dirty="0"/>
              <a:t>수업 </a:t>
            </a:r>
            <a:r>
              <a:rPr lang="en-US" altLang="ko-KR" sz="1500" dirty="0"/>
              <a:t>4</a:t>
            </a:r>
            <a:r>
              <a:rPr lang="ko-KR" altLang="en-US" sz="1500" dirty="0"/>
              <a:t>교시</a:t>
            </a:r>
            <a:r>
              <a:rPr lang="en-US" altLang="ko-KR" sz="1500" dirty="0"/>
              <a:t>, </a:t>
            </a:r>
            <a:r>
              <a:rPr lang="ko-KR" altLang="en-US" sz="1500" dirty="0"/>
              <a:t>그룹수업 </a:t>
            </a:r>
            <a:r>
              <a:rPr lang="en-US" altLang="ko-KR" sz="1500" dirty="0"/>
              <a:t>4</a:t>
            </a:r>
            <a:r>
              <a:rPr lang="ko-KR" altLang="en-US" sz="1500" dirty="0"/>
              <a:t>교시</a:t>
            </a:r>
            <a:endParaRPr lang="en-US" altLang="ko-KR" sz="1500" dirty="0"/>
          </a:p>
          <a:p>
            <a:r>
              <a:rPr lang="ko-KR" altLang="en-US" sz="1500" dirty="0"/>
              <a:t>                   학부모 </a:t>
            </a:r>
            <a:r>
              <a:rPr lang="en-US" altLang="ko-KR" sz="1500" dirty="0"/>
              <a:t>- 1</a:t>
            </a:r>
            <a:r>
              <a:rPr lang="ko-KR" altLang="en-US" sz="1500" dirty="0"/>
              <a:t>대</a:t>
            </a:r>
            <a:r>
              <a:rPr lang="en-US" altLang="ko-KR" sz="1500" dirty="0"/>
              <a:t>1 </a:t>
            </a:r>
            <a:r>
              <a:rPr lang="ko-KR" altLang="en-US" sz="1500" dirty="0"/>
              <a:t>수업 </a:t>
            </a:r>
            <a:r>
              <a:rPr lang="en-US" altLang="ko-KR" sz="1500" dirty="0"/>
              <a:t>3</a:t>
            </a:r>
            <a:r>
              <a:rPr lang="ko-KR" altLang="en-US" sz="1500" dirty="0"/>
              <a:t>교시</a:t>
            </a:r>
            <a:r>
              <a:rPr lang="en-US" altLang="ko-KR" sz="1500" dirty="0"/>
              <a:t>, </a:t>
            </a:r>
            <a:r>
              <a:rPr lang="ko-KR" altLang="en-US" sz="1500" dirty="0"/>
              <a:t>그룹수업 </a:t>
            </a:r>
            <a:r>
              <a:rPr lang="en-US" altLang="ko-KR" sz="1500" dirty="0"/>
              <a:t>1</a:t>
            </a:r>
            <a:r>
              <a:rPr lang="ko-KR" altLang="en-US" sz="1500" dirty="0"/>
              <a:t>교시</a:t>
            </a:r>
            <a:endParaRPr lang="en-US" altLang="ko-KR" sz="1500" dirty="0"/>
          </a:p>
          <a:p>
            <a:endParaRPr lang="en-US" altLang="ko-KR" sz="1500" dirty="0"/>
          </a:p>
          <a:p>
            <a:r>
              <a:rPr lang="ko-KR" altLang="en-US" sz="1500" b="1" dirty="0">
                <a:solidFill>
                  <a:schemeClr val="tx2"/>
                </a:solidFill>
              </a:rPr>
              <a:t>   숙소</a:t>
            </a:r>
            <a:r>
              <a:rPr lang="en-US" altLang="ko-KR" sz="1500" b="1" dirty="0"/>
              <a:t>             </a:t>
            </a:r>
            <a:r>
              <a:rPr lang="ko-KR" altLang="en-US" sz="1500" dirty="0"/>
              <a:t>기숙사 </a:t>
            </a:r>
            <a:r>
              <a:rPr lang="en-US" altLang="ko-KR" sz="1500" dirty="0"/>
              <a:t>(</a:t>
            </a:r>
            <a:r>
              <a:rPr lang="ko-KR" altLang="en-US" sz="1500" dirty="0" err="1"/>
              <a:t>바닐라드</a:t>
            </a:r>
            <a:r>
              <a:rPr lang="ko-KR" altLang="en-US" sz="1500" dirty="0"/>
              <a:t> 캠퍼스</a:t>
            </a:r>
            <a:r>
              <a:rPr lang="en-US" altLang="ko-KR" sz="1500" dirty="0"/>
              <a:t>)</a:t>
            </a:r>
          </a:p>
          <a:p>
            <a:r>
              <a:rPr lang="en-US" altLang="ko-KR" sz="1500" dirty="0"/>
              <a:t>                      </a:t>
            </a:r>
            <a:r>
              <a:rPr lang="ko-KR" altLang="en-US" sz="1500" dirty="0"/>
              <a:t>외부숙소 </a:t>
            </a:r>
            <a:r>
              <a:rPr lang="en-US" altLang="ko-KR" sz="1500" dirty="0"/>
              <a:t>(</a:t>
            </a:r>
            <a:r>
              <a:rPr lang="ko-KR" altLang="en-US" sz="1500" dirty="0" err="1"/>
              <a:t>아얄라</a:t>
            </a:r>
            <a:r>
              <a:rPr lang="ko-KR" altLang="en-US" sz="1500" dirty="0"/>
              <a:t> 캠퍼스</a:t>
            </a:r>
            <a:r>
              <a:rPr lang="en-US" altLang="ko-KR" sz="1500" dirty="0"/>
              <a:t>)</a:t>
            </a:r>
          </a:p>
          <a:p>
            <a:r>
              <a:rPr lang="en-US" altLang="ko-KR" sz="1500" dirty="0"/>
              <a:t> </a:t>
            </a:r>
          </a:p>
          <a:p>
            <a:r>
              <a:rPr lang="ko-KR" altLang="en-US" sz="1500" b="1" dirty="0">
                <a:solidFill>
                  <a:schemeClr val="tx2"/>
                </a:solidFill>
              </a:rPr>
              <a:t>연수 일정 </a:t>
            </a:r>
            <a:r>
              <a:rPr lang="en-US" altLang="ko-KR" sz="1500" b="1" dirty="0">
                <a:solidFill>
                  <a:schemeClr val="tx2"/>
                </a:solidFill>
              </a:rPr>
              <a:t>                        </a:t>
            </a:r>
            <a:r>
              <a:rPr lang="ko-KR" altLang="en-US" sz="1500" dirty="0"/>
              <a:t>매주 월요일</a:t>
            </a:r>
            <a:endParaRPr lang="en-US" altLang="ko-KR" sz="1500" dirty="0"/>
          </a:p>
          <a:p>
            <a:r>
              <a:rPr lang="en-US" altLang="ko-KR" sz="1500" dirty="0"/>
              <a:t> </a:t>
            </a:r>
          </a:p>
          <a:p>
            <a:r>
              <a:rPr lang="en-US" altLang="ko-KR" sz="1500" b="1" dirty="0">
                <a:solidFill>
                  <a:schemeClr val="tx2"/>
                </a:solidFill>
              </a:rPr>
              <a:t>  </a:t>
            </a:r>
            <a:r>
              <a:rPr lang="ko-KR" altLang="en-US" sz="1500" b="1" dirty="0">
                <a:solidFill>
                  <a:schemeClr val="tx2"/>
                </a:solidFill>
              </a:rPr>
              <a:t>수업료</a:t>
            </a:r>
            <a:endParaRPr lang="en-US" altLang="ko-KR" sz="1500" b="1" dirty="0">
              <a:solidFill>
                <a:schemeClr val="tx2"/>
              </a:solidFill>
            </a:endParaRPr>
          </a:p>
          <a:p>
            <a:endParaRPr lang="en-US" altLang="ko-KR" sz="1500" dirty="0"/>
          </a:p>
          <a:p>
            <a:r>
              <a:rPr lang="ko-KR" altLang="en-US" sz="1500" b="1" dirty="0">
                <a:solidFill>
                  <a:schemeClr val="tx2"/>
                </a:solidFill>
              </a:rPr>
              <a:t> </a:t>
            </a:r>
            <a:endParaRPr lang="en-US" altLang="ko-KR" sz="1500" b="1" dirty="0">
              <a:solidFill>
                <a:schemeClr val="tx2"/>
              </a:solidFill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860032" y="1699061"/>
            <a:ext cx="0" cy="475427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3779912" y="3284984"/>
            <a:ext cx="525658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3779912" y="4437112"/>
            <a:ext cx="525658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3779912" y="2564904"/>
            <a:ext cx="525658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3779912" y="2132856"/>
            <a:ext cx="525658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77524"/>
              </p:ext>
            </p:extLst>
          </p:nvPr>
        </p:nvGraphicFramePr>
        <p:xfrm>
          <a:off x="4898441" y="4509120"/>
          <a:ext cx="4138055" cy="1849820"/>
        </p:xfrm>
        <a:graphic>
          <a:graphicData uri="http://schemas.openxmlformats.org/drawingml/2006/table">
            <a:tbl>
              <a:tblPr firstRow="1" bandRow="1"/>
              <a:tblGrid>
                <a:gridCol w="37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0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1478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50" b="1" dirty="0"/>
                        <a:t>구분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endParaRPr lang="ko-KR" altLang="en-US" sz="105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/>
                        <a:t>1</a:t>
                      </a:r>
                      <a:r>
                        <a:rPr lang="ko-KR" altLang="en-US" sz="1050" b="1" dirty="0"/>
                        <a:t>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/>
                        <a:t>2</a:t>
                      </a:r>
                      <a:r>
                        <a:rPr lang="ko-KR" altLang="en-US" sz="1050" b="1" dirty="0"/>
                        <a:t>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/>
                        <a:t>3</a:t>
                      </a:r>
                      <a:r>
                        <a:rPr lang="ko-KR" altLang="en-US" sz="1050" b="1" dirty="0"/>
                        <a:t>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/>
                        <a:t>4</a:t>
                      </a:r>
                      <a:r>
                        <a:rPr lang="ko-KR" altLang="en-US" sz="1050" b="1" dirty="0"/>
                        <a:t>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/>
                        <a:t>8</a:t>
                      </a:r>
                      <a:r>
                        <a:rPr lang="ko-KR" altLang="en-US" sz="1050" b="1" dirty="0"/>
                        <a:t>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78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50" b="1" dirty="0"/>
                        <a:t>등록비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b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/>
                        <a:t>100,000</a:t>
                      </a:r>
                      <a:endParaRPr lang="ko-KR" altLang="en-US" sz="105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38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50" b="1" dirty="0"/>
                        <a:t>주니어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50" b="1" dirty="0"/>
                        <a:t>357,000</a:t>
                      </a:r>
                      <a:endParaRPr lang="ko-KR" altLang="en-US" sz="105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714,000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952,000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1,190,000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2,380,000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50" b="1" dirty="0"/>
                        <a:t>부모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50" b="1" dirty="0"/>
                        <a:t>207,000</a:t>
                      </a:r>
                      <a:endParaRPr lang="ko-KR" altLang="en-US" sz="105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414,000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552,000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690,000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/>
                        <a:t>1,380,000</a:t>
                      </a:r>
                      <a:endParaRPr lang="ko-KR" altLang="en-US" sz="10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9" name="직선 연결선 38"/>
          <p:cNvCxnSpPr/>
          <p:nvPr/>
        </p:nvCxnSpPr>
        <p:spPr>
          <a:xfrm>
            <a:off x="3779912" y="3933056"/>
            <a:ext cx="525658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042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1146</Words>
  <Application>Microsoft Office PowerPoint</Application>
  <PresentationFormat>화면 슬라이드 쇼(4:3)</PresentationFormat>
  <Paragraphs>309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Noto Sans CJK KR Regular</vt:lpstr>
      <vt:lpstr>나눔고딕 ExtraBold</vt:lpstr>
      <vt:lpstr>맑은 고딕</vt:lpstr>
      <vt:lpstr>Arial</vt:lpstr>
      <vt:lpstr>Calibri</vt:lpstr>
      <vt:lpstr>Wingdings</vt:lpstr>
      <vt:lpstr>Office 테마</vt:lpstr>
      <vt:lpstr>IMS 가족연수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gamja-you</dc:creator>
  <cp:lastModifiedBy> </cp:lastModifiedBy>
  <cp:revision>119</cp:revision>
  <dcterms:created xsi:type="dcterms:W3CDTF">2018-11-26T04:48:12Z</dcterms:created>
  <dcterms:modified xsi:type="dcterms:W3CDTF">2019-08-01T06:26:06Z</dcterms:modified>
</cp:coreProperties>
</file>